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4"/>
  </p:notesMasterIdLst>
  <p:sldIdLst>
    <p:sldId id="380" r:id="rId2"/>
    <p:sldId id="290" r:id="rId3"/>
    <p:sldId id="2076136994" r:id="rId4"/>
    <p:sldId id="262" r:id="rId5"/>
    <p:sldId id="2076136970" r:id="rId6"/>
    <p:sldId id="2076136977" r:id="rId7"/>
    <p:sldId id="2076136908" r:id="rId8"/>
    <p:sldId id="2076136971" r:id="rId9"/>
    <p:sldId id="2076136827" r:id="rId10"/>
    <p:sldId id="2076136940" r:id="rId11"/>
    <p:sldId id="2076136975" r:id="rId12"/>
    <p:sldId id="2076136976" r:id="rId13"/>
    <p:sldId id="2076136828" r:id="rId14"/>
    <p:sldId id="2076136946" r:id="rId15"/>
    <p:sldId id="2076136972" r:id="rId16"/>
    <p:sldId id="2076136973" r:id="rId17"/>
    <p:sldId id="2076136974" r:id="rId18"/>
    <p:sldId id="2076136958" r:id="rId19"/>
    <p:sldId id="2076136947" r:id="rId20"/>
    <p:sldId id="2076136829" r:id="rId21"/>
    <p:sldId id="2076137052" r:id="rId22"/>
    <p:sldId id="207613705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2283"/>
    <a:srgbClr val="6BC6E8"/>
    <a:srgbClr val="E7E9EA"/>
    <a:srgbClr val="DBDBDD"/>
    <a:srgbClr val="DA42AB"/>
    <a:srgbClr val="06AED0"/>
    <a:srgbClr val="E6AD45"/>
    <a:srgbClr val="2B84D2"/>
    <a:srgbClr val="471A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824" autoAdjust="0"/>
    <p:restoredTop sz="76926"/>
  </p:normalViewPr>
  <p:slideViewPr>
    <p:cSldViewPr snapToGrid="0" snapToObjects="1">
      <p:cViewPr varScale="1">
        <p:scale>
          <a:sx n="103" d="100"/>
          <a:sy n="103" d="100"/>
        </p:scale>
        <p:origin x="192" y="13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gif>
</file>

<file path=ppt/media/image13.png>
</file>

<file path=ppt/media/image14.svg>
</file>

<file path=ppt/media/image15.png>
</file>

<file path=ppt/media/image16.gif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34C884-B1D7-A043-A4AA-521744755A4B}" type="datetimeFigureOut">
              <a:rPr lang="en-US" smtClean="0"/>
              <a:t>2/20/21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097B6B-FF96-F443-AED4-FFB28983C4F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60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7E3ADE-F77E-D840-8786-3A1F7C089F7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5692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CE63F-9E7F-4C04-9D0D-FCA25A8E9E86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2/20/21 11:29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33831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variety of customers we support</a:t>
            </a:r>
          </a:p>
          <a:p>
            <a:r>
              <a:rPr lang="en-US" dirty="0"/>
              <a:t>-  UPS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Zaragosa</a:t>
            </a:r>
            <a:r>
              <a:rPr lang="en-US" dirty="0"/>
              <a:t> </a:t>
            </a:r>
            <a:r>
              <a:rPr lang="en-US" dirty="0" err="1"/>
              <a:t>Cty</a:t>
            </a:r>
            <a:r>
              <a:rPr lang="en-US" dirty="0"/>
              <a:t> Council – discount app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Blueeye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2/20/21 11:29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35247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B2E3C7-4DED-451B-AD6F-BFB932FF2CAD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123495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variety of customers we support</a:t>
            </a:r>
          </a:p>
          <a:p>
            <a:r>
              <a:rPr lang="en-US" dirty="0"/>
              <a:t>-  UPS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Zaragosa</a:t>
            </a:r>
            <a:r>
              <a:rPr lang="en-US" dirty="0"/>
              <a:t> </a:t>
            </a:r>
            <a:r>
              <a:rPr lang="en-US" dirty="0" err="1"/>
              <a:t>Cty</a:t>
            </a:r>
            <a:r>
              <a:rPr lang="en-US" dirty="0"/>
              <a:t> Council – discount app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Blueeye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2/20/21 11:29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19701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variety of customers we support</a:t>
            </a:r>
          </a:p>
          <a:p>
            <a:r>
              <a:rPr lang="en-US" dirty="0"/>
              <a:t>-  UPS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Zaragosa</a:t>
            </a:r>
            <a:r>
              <a:rPr lang="en-US" dirty="0"/>
              <a:t> </a:t>
            </a:r>
            <a:r>
              <a:rPr lang="en-US" dirty="0" err="1"/>
              <a:t>Cty</a:t>
            </a:r>
            <a:r>
              <a:rPr lang="en-US" dirty="0"/>
              <a:t> Council – discount app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Blueeye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2/20/21 11:29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1243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CE63F-9E7F-4C04-9D0D-FCA25A8E9E86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2/20/21 11:29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84072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CE63F-9E7F-4C04-9D0D-FCA25A8E9E86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2/20/21 11:29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20834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CE63F-9E7F-4C04-9D0D-FCA25A8E9E86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2/20/21 11:29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91630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CE63F-9E7F-4C04-9D0D-FCA25A8E9E86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2/20/21 11:29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14324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CE63F-9E7F-4C04-9D0D-FCA25A8E9E86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2/20/21 11:29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3907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783540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  <a:p>
            <a:pPr lvl="0"/>
            <a:r>
              <a:rPr lang="en-US" dirty="0"/>
              <a:t>Presenter Title</a:t>
            </a:r>
          </a:p>
          <a:p>
            <a:pPr lvl="0"/>
            <a:r>
              <a:rPr lang="en-US" dirty="0"/>
              <a:t>Presenter Contact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7587" y="5670380"/>
            <a:ext cx="3665174" cy="888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51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Ide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021" y="1187621"/>
            <a:ext cx="11655840" cy="899665"/>
          </a:xfrm>
        </p:spPr>
        <p:txBody>
          <a:bodyPr/>
          <a:lstStyle>
            <a:lvl1pPr>
              <a:defRPr sz="7058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2222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06157" y="6099698"/>
            <a:ext cx="407895" cy="365125"/>
          </a:xfrm>
          <a:prstGeom prst="rect">
            <a:avLst/>
          </a:prstGeom>
        </p:spPr>
        <p:txBody>
          <a:bodyPr/>
          <a:lstStyle/>
          <a:p>
            <a:fld id="{72791EF6-4CC3-A645-99B4-EB889446B38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0498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06157" y="6099698"/>
            <a:ext cx="407895" cy="365125"/>
          </a:xfrm>
          <a:prstGeom prst="rect">
            <a:avLst/>
          </a:prstGeom>
        </p:spPr>
        <p:txBody>
          <a:bodyPr/>
          <a:lstStyle/>
          <a:p>
            <a:fld id="{72791EF6-4CC3-A645-99B4-EB889446B38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7908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11306157" y="6099698"/>
            <a:ext cx="407895" cy="365125"/>
          </a:xfrm>
          <a:prstGeom prst="rect">
            <a:avLst/>
          </a:prstGeom>
        </p:spPr>
        <p:txBody>
          <a:bodyPr/>
          <a:lstStyle/>
          <a:p>
            <a:fld id="{72791EF6-4CC3-A645-99B4-EB889446B38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8029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67169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2"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63107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97541"/>
            <a:ext cx="11018520" cy="553998"/>
          </a:xfrm>
        </p:spPr>
        <p:txBody>
          <a:bodyPr/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10">
            <a:extLst>
              <a:ext uri="{FF2B5EF4-FFF2-40B4-BE49-F238E27FC236}">
                <a16:creationId xmlns:a16="http://schemas.microsoft.com/office/drawing/2014/main" id="{9438946C-117E-D444-B499-2F521D38BF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4201" y="6456459"/>
            <a:ext cx="11025188" cy="107854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rgbClr val="000000"/>
                </a:solidFill>
              </a:defRPr>
            </a:lvl1pPr>
          </a:lstStyle>
          <a:p>
            <a:r>
              <a:rPr lang="en-US"/>
              <a:t>© Microsoft Corporation                                                                                  					   	    	                                     Microsoft 365 </a:t>
            </a:r>
          </a:p>
        </p:txBody>
      </p:sp>
    </p:spTree>
    <p:extLst>
      <p:ext uri="{BB962C8B-B14F-4D97-AF65-F5344CB8AC3E}">
        <p14:creationId xmlns:p14="http://schemas.microsoft.com/office/powerpoint/2010/main" val="212785321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btitle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0504" y="1081218"/>
            <a:ext cx="5202836" cy="1325563"/>
          </a:xfrm>
        </p:spPr>
        <p:txBody>
          <a:bodyPr>
            <a:normAutofit/>
          </a:bodyPr>
          <a:lstStyle>
            <a:lvl1pPr>
              <a:defRPr sz="3600" b="1">
                <a:latin typeface="+mn-lt"/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70504" y="2987830"/>
            <a:ext cx="4940353" cy="318913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177" indent="0">
              <a:buNone/>
              <a:defRPr sz="1600"/>
            </a:lvl2pPr>
            <a:lvl3pPr marL="914355" indent="0">
              <a:buNone/>
              <a:defRPr sz="1600"/>
            </a:lvl3pPr>
            <a:lvl4pPr marL="1371532" indent="0">
              <a:buNone/>
              <a:defRPr sz="1600"/>
            </a:lvl4pPr>
            <a:lvl5pPr marL="1828709" indent="0">
              <a:buNone/>
              <a:defRPr sz="1600"/>
            </a:lvl5pPr>
          </a:lstStyle>
          <a:p>
            <a:pPr lvl="0"/>
            <a:r>
              <a:rPr lang="es-ES" dirty="0"/>
              <a:t>Editar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335E2-14BF-F246-8200-622169DBE8EA}" type="datetimeFigureOut">
              <a:rPr lang="es-ES" smtClean="0"/>
              <a:t>20/2/21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5E3BC-0B6F-0641-B503-95411F2D8869}" type="slidenum">
              <a:rPr lang="es-ES" smtClean="0"/>
              <a:t>‹Nº›</a:t>
            </a:fld>
            <a:endParaRPr lang="es-E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CA81737-0AD0-2646-9B7D-EF7F1B316A4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70504" y="2420697"/>
            <a:ext cx="5202836" cy="558614"/>
          </a:xfrm>
        </p:spPr>
        <p:txBody>
          <a:bodyPr/>
          <a:lstStyle>
            <a:lvl1pPr marL="0" indent="0">
              <a:buNone/>
              <a:defRPr sz="2700" b="1"/>
            </a:lvl1pPr>
          </a:lstStyle>
          <a:p>
            <a:pPr lvl="0"/>
            <a:r>
              <a:rPr lang="en-US" dirty="0"/>
              <a:t>Subtitle</a:t>
            </a:r>
            <a:endParaRPr lang="es-E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04257E0-461B-F247-B54D-5ED9EEBB5B8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93487" y="1081218"/>
            <a:ext cx="3803324" cy="727700"/>
          </a:xfrm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003033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7644"/>
            <a:ext cx="5378548" cy="208550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941" b="0">
                <a:latin typeface="+mn-lt"/>
              </a:defRPr>
            </a:lvl1pPr>
            <a:lvl2pPr marL="250553" indent="0">
              <a:buFont typeface="Wingdings" panose="05000000000000000000" pitchFamily="2" charset="2"/>
              <a:buNone/>
              <a:defRPr sz="2353" b="0"/>
            </a:lvl2pPr>
            <a:lvl3pPr marL="441969" indent="0">
              <a:buFont typeface="Wingdings" panose="05000000000000000000" pitchFamily="2" charset="2"/>
              <a:buNone/>
              <a:tabLst/>
              <a:defRPr sz="2157" b="0"/>
            </a:lvl3pPr>
            <a:lvl4pPr marL="639609" indent="0">
              <a:buFont typeface="Wingdings" panose="05000000000000000000" pitchFamily="2" charset="2"/>
              <a:buNone/>
              <a:defRPr sz="2157" b="0"/>
            </a:lvl4pPr>
            <a:lvl5pPr marL="837250" indent="0">
              <a:buFont typeface="Wingdings" panose="05000000000000000000" pitchFamily="2" charset="2"/>
              <a:buNone/>
              <a:tabLst/>
              <a:defRPr sz="2157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7645"/>
            <a:ext cx="5378548" cy="2429576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2941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0553" indent="0">
              <a:buFont typeface="Arial" panose="020B0604020202020204" pitchFamily="34" charset="0"/>
              <a:buNone/>
              <a:defRPr lang="en-US" sz="2353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41969" indent="0">
              <a:buFont typeface="Arial" panose="020B0604020202020204" pitchFamily="34" charset="0"/>
              <a:buNone/>
              <a:tabLst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39609" indent="0">
              <a:buFont typeface="Arial" panose="020B0604020202020204" pitchFamily="34" charset="0"/>
              <a:buNone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37250" indent="0">
              <a:buFont typeface="Arial" panose="020B0604020202020204" pitchFamily="34" charset="0"/>
              <a:buNone/>
              <a:tabLst/>
              <a:defRPr lang="en-US" sz="2157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04218" marR="0" lvl="0" indent="-504218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Click to edit Master text styles</a:t>
            </a:r>
          </a:p>
          <a:p>
            <a:pPr marL="504218" marR="0" lvl="1" indent="-504218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04218" marR="0" lvl="2" indent="-504218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04218" marR="0" lvl="3" indent="-504218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04218" marR="0" lvl="4" indent="-504218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24967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11655078" cy="2263268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4097" indent="0">
              <a:buNone/>
              <a:defRPr/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1159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840950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1325827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635896"/>
            <a:ext cx="11653522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68374276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635896"/>
            <a:ext cx="11653522" cy="4931036"/>
          </a:xfrm>
        </p:spPr>
        <p:txBody>
          <a:bodyPr wrap="square">
            <a:noAutofit/>
          </a:bodyPr>
          <a:lstStyle>
            <a:lvl1pPr marL="0" indent="0">
              <a:buNone/>
              <a:defRPr/>
            </a:lvl1pPr>
            <a:lvl2pPr marL="336145" indent="0">
              <a:buNone/>
              <a:defRPr/>
            </a:lvl2pPr>
            <a:lvl3pPr marL="560241" indent="0">
              <a:buNone/>
              <a:defRPr sz="2353"/>
            </a:lvl3pPr>
            <a:lvl4pPr marL="784338" indent="0">
              <a:buNone/>
              <a:defRPr sz="1961"/>
            </a:lvl4pPr>
            <a:lvl5pPr marL="1008434" indent="0">
              <a:buNone/>
              <a:defRPr sz="196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196909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95970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322634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90892921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119237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06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709" r:id="rId4"/>
    <p:sldLayoutId id="2147483710" r:id="rId5"/>
    <p:sldLayoutId id="2147483665" r:id="rId6"/>
    <p:sldLayoutId id="2147483666" r:id="rId7"/>
    <p:sldLayoutId id="2147483670" r:id="rId8"/>
    <p:sldLayoutId id="2147483671" r:id="rId9"/>
    <p:sldLayoutId id="2147483679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7" r:id="rId16"/>
    <p:sldLayoutId id="2147483749" r:id="rId17"/>
    <p:sldLayoutId id="2147483752" r:id="rId18"/>
    <p:sldLayoutId id="2147483763" r:id="rId19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github.com/devcrux" TargetMode="Externa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xendaha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2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incentH-Net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javiersuarezruiz.wordpress.com/" TargetMode="External"/><Relationship Id="rId2" Type="http://schemas.openxmlformats.org/officeDocument/2006/relationships/hyperlink" Target="mailto:javiersuarezruiz@hotmail.com" TargetMode="Externa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837" cy="6858000"/>
          </a:xfrm>
          <a:prstGeom prst="rect">
            <a:avLst/>
          </a:prstGeom>
          <a:solidFill>
            <a:srgbClr val="27A5B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268080" y="2702784"/>
            <a:ext cx="11655840" cy="2081867"/>
          </a:xfrm>
          <a:prstGeom prst="rect">
            <a:avLst/>
          </a:prstGeom>
        </p:spPr>
        <p:txBody>
          <a:bodyPr/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s-ES" sz="6600" b="1" dirty="0" err="1">
                <a:solidFill>
                  <a:schemeClr val="bg1"/>
                </a:solidFill>
              </a:rPr>
              <a:t>Xamarin.Forms</a:t>
            </a:r>
            <a:r>
              <a:rPr lang="es-ES" sz="6600" b="1" dirty="0">
                <a:solidFill>
                  <a:schemeClr val="bg1"/>
                </a:solidFill>
              </a:rPr>
              <a:t> 5</a:t>
            </a:r>
          </a:p>
          <a:p>
            <a:r>
              <a:rPr lang="es-ES" sz="4800" dirty="0" err="1">
                <a:solidFill>
                  <a:schemeClr val="bg1"/>
                </a:solidFill>
              </a:rPr>
              <a:t>Beutiful</a:t>
            </a:r>
            <a:r>
              <a:rPr lang="es-ES" sz="4800" dirty="0">
                <a:solidFill>
                  <a:schemeClr val="bg1"/>
                </a:solidFill>
              </a:rPr>
              <a:t> Apps </a:t>
            </a:r>
            <a:r>
              <a:rPr lang="es-ES" sz="4800" dirty="0" err="1">
                <a:solidFill>
                  <a:schemeClr val="bg1"/>
                </a:solidFill>
              </a:rPr>
              <a:t>with</a:t>
            </a:r>
            <a:r>
              <a:rPr lang="es-ES" sz="4800" dirty="0">
                <a:solidFill>
                  <a:schemeClr val="bg1"/>
                </a:solidFill>
              </a:rPr>
              <a:t> </a:t>
            </a:r>
            <a:r>
              <a:rPr lang="es-ES" sz="4800" dirty="0" err="1">
                <a:solidFill>
                  <a:schemeClr val="bg1"/>
                </a:solidFill>
              </a:rPr>
              <a:t>Less</a:t>
            </a:r>
            <a:r>
              <a:rPr lang="es-ES" sz="4800" dirty="0">
                <a:solidFill>
                  <a:schemeClr val="bg1"/>
                </a:solidFill>
              </a:rPr>
              <a:t> </a:t>
            </a:r>
            <a:r>
              <a:rPr lang="es-ES" sz="4800" dirty="0" err="1">
                <a:solidFill>
                  <a:schemeClr val="bg1"/>
                </a:solidFill>
              </a:rPr>
              <a:t>Code</a:t>
            </a:r>
            <a:endParaRPr lang="es-ES" sz="4800" dirty="0">
              <a:solidFill>
                <a:schemeClr val="bg1"/>
              </a:solidFill>
            </a:endParaRPr>
          </a:p>
          <a:p>
            <a:endParaRPr lang="es-E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827541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4C5E-5A98-4D6A-B4C7-B13C9818D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CarouselView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857319-F444-499B-B838-FC326E30C279}"/>
              </a:ext>
            </a:extLst>
          </p:cNvPr>
          <p:cNvSpPr txBox="1"/>
          <p:nvPr/>
        </p:nvSpPr>
        <p:spPr>
          <a:xfrm>
            <a:off x="589045" y="1258649"/>
            <a:ext cx="11584000" cy="40010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192"/>
            <a:r>
              <a:rPr lang="en-US" sz="24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CarouselView</a:t>
            </a:r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</a:p>
          <a:p>
            <a:pPr defTabSz="914192"/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 sz="2400" dirty="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ItemsSource</a:t>
            </a:r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24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"{Binding Burgers}"</a:t>
            </a:r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</a:p>
          <a:p>
            <a:pPr defTabSz="914192"/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 sz="2400" dirty="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HeightRequest</a:t>
            </a:r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24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"260"</a:t>
            </a:r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</a:p>
          <a:p>
            <a:pPr defTabSz="914192"/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 sz="2400" dirty="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HorizontalOptions</a:t>
            </a:r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24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</a:t>
            </a:r>
            <a:r>
              <a:rPr lang="en-US" sz="24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FillAndExpand</a:t>
            </a:r>
            <a:r>
              <a:rPr lang="en-US" sz="24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</a:t>
            </a:r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</a:p>
          <a:p>
            <a:pPr defTabSz="914192"/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 sz="2400" dirty="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CurrentItem</a:t>
            </a:r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24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"{Binding </a:t>
            </a:r>
            <a:r>
              <a:rPr lang="en-US" sz="24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SelectedBurger</a:t>
            </a:r>
            <a:r>
              <a:rPr lang="en-US" sz="24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</a:p>
          <a:p>
            <a:pPr defTabSz="914192"/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 sz="2400" dirty="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IsScrollAnimated</a:t>
            </a:r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24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"True"</a:t>
            </a:r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</a:p>
          <a:p>
            <a:pPr defTabSz="914192"/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 sz="2400" dirty="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IsSwipeEnabled</a:t>
            </a:r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24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"True"</a:t>
            </a:r>
            <a:r>
              <a:rPr lang="en-US" sz="24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 sz="24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CarouselView.ItemTemplate</a:t>
            </a:r>
            <a:r>
              <a:rPr lang="en-US" sz="24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    </a:t>
            </a:r>
            <a:r>
              <a:rPr lang="en-US" sz="24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DataTemplate</a:t>
            </a:r>
            <a:r>
              <a:rPr lang="en-US" sz="24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        </a:t>
            </a:r>
            <a:r>
              <a:rPr lang="en-US" sz="24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2400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t:BurgerItem</a:t>
            </a:r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  <a:r>
              <a:rPr lang="en-US" sz="24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/&gt;</a:t>
            </a:r>
            <a:endParaRPr lang="en-US" sz="24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    </a:t>
            </a:r>
            <a:r>
              <a:rPr lang="en-US" sz="24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&lt;/</a:t>
            </a:r>
            <a:r>
              <a:rPr lang="en-US" sz="2400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DataTemplate</a:t>
            </a:r>
            <a:r>
              <a:rPr lang="en-US" sz="24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24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 sz="24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&lt;/</a:t>
            </a:r>
            <a:r>
              <a:rPr lang="en-US" sz="2400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CarouselView.ItemTemplate</a:t>
            </a:r>
            <a:r>
              <a:rPr lang="en-US" sz="24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24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&lt;/</a:t>
            </a:r>
            <a:r>
              <a:rPr lang="en-US" sz="2400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CarouselView</a:t>
            </a:r>
            <a:r>
              <a:rPr lang="en-US" sz="24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7" name="burger">
            <a:hlinkClick r:id="" action="ppaction://media"/>
            <a:extLst>
              <a:ext uri="{FF2B5EF4-FFF2-40B4-BE49-F238E27FC236}">
                <a16:creationId xmlns:a16="http://schemas.microsoft.com/office/drawing/2014/main" id="{17EF96B5-9228-4C31-9A3E-61F2724BA7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50707" r="5309"/>
          <a:stretch/>
        </p:blipFill>
        <p:spPr>
          <a:xfrm>
            <a:off x="8240314" y="1198402"/>
            <a:ext cx="3568960" cy="457135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9EAF3F2-11CC-4B9E-AA1F-73D0CAAA867B}"/>
              </a:ext>
            </a:extLst>
          </p:cNvPr>
          <p:cNvSpPr/>
          <p:nvPr/>
        </p:nvSpPr>
        <p:spPr>
          <a:xfrm>
            <a:off x="589044" y="6218431"/>
            <a:ext cx="2970521" cy="3692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192"/>
            <a:r>
              <a:rPr lang="en-US" sz="1765">
                <a:solidFill>
                  <a:srgbClr val="D2D2D2"/>
                </a:solidFill>
                <a:latin typeface="Segoe U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https://github.com/devcrux</a:t>
            </a:r>
            <a:endParaRPr lang="en-US" sz="1765">
              <a:solidFill>
                <a:srgbClr val="D2D2D2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19047613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9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4C5E-5A98-4D6A-B4C7-B13C9818D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Drag and drop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857319-F444-499B-B838-FC326E30C279}"/>
              </a:ext>
            </a:extLst>
          </p:cNvPr>
          <p:cNvSpPr txBox="1"/>
          <p:nvPr/>
        </p:nvSpPr>
        <p:spPr>
          <a:xfrm>
            <a:off x="589045" y="1258649"/>
            <a:ext cx="11584000" cy="48879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367"/>
            <a:r>
              <a:rPr lang="en-US" sz="1765" dirty="0">
                <a:solidFill>
                  <a:srgbClr val="D2D2D2">
                    <a:lumMod val="75000"/>
                  </a:srgbClr>
                </a:solidFill>
                <a:latin typeface="Cascadia Code" panose="00000509000000000000" pitchFamily="49" charset="0"/>
              </a:rPr>
              <a:t>&lt;</a:t>
            </a:r>
            <a:r>
              <a:rPr lang="en-US" sz="1765" dirty="0">
                <a:solidFill>
                  <a:srgbClr val="569CD6"/>
                </a:solidFill>
                <a:latin typeface="Cascadia Code" panose="00000509000000000000" pitchFamily="49" charset="0"/>
              </a:rPr>
              <a:t>Button</a:t>
            </a:r>
          </a:p>
          <a:p>
            <a:pPr defTabSz="914367"/>
            <a:r>
              <a:rPr lang="en-US" sz="1765" dirty="0">
                <a:solidFill>
                  <a:srgbClr val="000000"/>
                </a:solidFill>
                <a:latin typeface="Cascadia Code" panose="00000509000000000000" pitchFamily="49" charset="0"/>
              </a:rPr>
              <a:t>   </a:t>
            </a:r>
            <a:r>
              <a:rPr lang="en-US" sz="1765" dirty="0">
                <a:solidFill>
                  <a:srgbClr val="FF0000"/>
                </a:solidFill>
                <a:latin typeface="Cascadia Code" panose="00000509000000000000" pitchFamily="49" charset="0"/>
              </a:rPr>
              <a:t> </a:t>
            </a:r>
            <a:r>
              <a:rPr lang="en-US" sz="1765" dirty="0">
                <a:solidFill>
                  <a:srgbClr val="9CDCFE"/>
                </a:solidFill>
                <a:latin typeface="Cascadia Code" panose="00000509000000000000" pitchFamily="49" charset="0"/>
              </a:rPr>
              <a:t>Text</a:t>
            </a:r>
            <a:r>
              <a:rPr lang="en-US" sz="1765" dirty="0">
                <a:solidFill>
                  <a:srgbClr val="E6E6E6"/>
                </a:solidFill>
                <a:latin typeface="Cascadia Code" panose="00000509000000000000" pitchFamily="49" charset="0"/>
              </a:rPr>
              <a:t>=</a:t>
            </a:r>
            <a:r>
              <a:rPr lang="en-US" sz="1765" dirty="0">
                <a:solidFill>
                  <a:srgbClr val="CE9178"/>
                </a:solidFill>
                <a:latin typeface="Cascadia Code" panose="00000509000000000000" pitchFamily="49" charset="0"/>
              </a:rPr>
              <a:t>"1"</a:t>
            </a:r>
          </a:p>
          <a:p>
            <a:pPr defTabSz="914367"/>
            <a:r>
              <a:rPr lang="en-US" sz="1765" dirty="0">
                <a:solidFill>
                  <a:srgbClr val="000000"/>
                </a:solidFill>
                <a:latin typeface="Cascadia Code" panose="00000509000000000000" pitchFamily="49" charset="0"/>
              </a:rPr>
              <a:t>   </a:t>
            </a:r>
            <a:r>
              <a:rPr lang="en-US" sz="1765" dirty="0">
                <a:solidFill>
                  <a:srgbClr val="FF0000"/>
                </a:solidFill>
                <a:latin typeface="Cascadia Code" panose="00000509000000000000" pitchFamily="49" charset="0"/>
              </a:rPr>
              <a:t> </a:t>
            </a:r>
            <a:r>
              <a:rPr lang="en-US" sz="1765" dirty="0" err="1">
                <a:solidFill>
                  <a:srgbClr val="9CDCFE"/>
                </a:solidFill>
                <a:latin typeface="Cascadia Code" panose="00000509000000000000" pitchFamily="49" charset="0"/>
              </a:rPr>
              <a:t>BackgroundColor</a:t>
            </a:r>
            <a:r>
              <a:rPr lang="en-US" sz="1765" dirty="0">
                <a:solidFill>
                  <a:srgbClr val="E6E6E6"/>
                </a:solidFill>
                <a:latin typeface="Cascadia Code" panose="00000509000000000000" pitchFamily="49" charset="0"/>
              </a:rPr>
              <a:t>=</a:t>
            </a:r>
            <a:r>
              <a:rPr lang="en-US" sz="1765" dirty="0">
                <a:solidFill>
                  <a:srgbClr val="CE9178"/>
                </a:solidFill>
                <a:latin typeface="Cascadia Code" panose="00000509000000000000" pitchFamily="49" charset="0"/>
              </a:rPr>
              <a:t>"Blue"</a:t>
            </a:r>
            <a:r>
              <a:rPr lang="en-US" sz="1765" dirty="0">
                <a:solidFill>
                  <a:srgbClr val="D2D2D2">
                    <a:lumMod val="75000"/>
                  </a:srgbClr>
                </a:solidFill>
                <a:latin typeface="Cascadia Code" panose="00000509000000000000" pitchFamily="49" charset="0"/>
              </a:rPr>
              <a:t>&gt;</a:t>
            </a:r>
          </a:p>
          <a:p>
            <a:pPr defTabSz="914367"/>
            <a:r>
              <a:rPr lang="en-US" sz="1765" dirty="0">
                <a:solidFill>
                  <a:srgbClr val="000000"/>
                </a:solidFill>
                <a:latin typeface="Cascadia Code" panose="00000509000000000000" pitchFamily="49" charset="0"/>
              </a:rPr>
              <a:t>    </a:t>
            </a:r>
            <a:r>
              <a:rPr lang="en-US" sz="1765" dirty="0">
                <a:solidFill>
                  <a:srgbClr val="D2D2D2">
                    <a:lumMod val="75000"/>
                  </a:srgbClr>
                </a:solidFill>
                <a:latin typeface="Cascadia Code" panose="00000509000000000000" pitchFamily="49" charset="0"/>
              </a:rPr>
              <a:t>&lt;</a:t>
            </a:r>
            <a:r>
              <a:rPr lang="en-US" sz="1765" dirty="0" err="1">
                <a:solidFill>
                  <a:srgbClr val="569CD6"/>
                </a:solidFill>
                <a:latin typeface="Cascadia Code" panose="00000509000000000000" pitchFamily="49" charset="0"/>
              </a:rPr>
              <a:t>Button.GestureRecognizers</a:t>
            </a:r>
            <a:r>
              <a:rPr lang="en-US" sz="1765" dirty="0">
                <a:solidFill>
                  <a:srgbClr val="D2D2D2">
                    <a:lumMod val="75000"/>
                  </a:srgbClr>
                </a:solidFill>
                <a:latin typeface="Cascadia Code" panose="00000509000000000000" pitchFamily="49" charset="0"/>
              </a:rPr>
              <a:t>&gt;</a:t>
            </a:r>
          </a:p>
          <a:p>
            <a:pPr defTabSz="914367"/>
            <a:r>
              <a:rPr lang="en-US" sz="1765" dirty="0">
                <a:solidFill>
                  <a:srgbClr val="000000"/>
                </a:solidFill>
                <a:latin typeface="Cascadia Code" panose="00000509000000000000" pitchFamily="49" charset="0"/>
              </a:rPr>
              <a:t>        </a:t>
            </a:r>
            <a:r>
              <a:rPr lang="en-US" sz="1765" dirty="0">
                <a:solidFill>
                  <a:srgbClr val="D2D2D2">
                    <a:lumMod val="75000"/>
                  </a:srgbClr>
                </a:solidFill>
                <a:latin typeface="Cascadia Code" panose="00000509000000000000" pitchFamily="49" charset="0"/>
              </a:rPr>
              <a:t>&lt;</a:t>
            </a:r>
            <a:r>
              <a:rPr lang="en-US" sz="1765" dirty="0" err="1">
                <a:solidFill>
                  <a:srgbClr val="569CD6"/>
                </a:solidFill>
                <a:latin typeface="Cascadia Code" panose="00000509000000000000" pitchFamily="49" charset="0"/>
              </a:rPr>
              <a:t>DragGestureRecognizer</a:t>
            </a:r>
            <a:endParaRPr lang="en-US" sz="1765" dirty="0">
              <a:solidFill>
                <a:srgbClr val="569CD6"/>
              </a:solidFill>
              <a:latin typeface="Cascadia Code" panose="00000509000000000000" pitchFamily="49" charset="0"/>
            </a:endParaRPr>
          </a:p>
          <a:p>
            <a:pPr defTabSz="914367"/>
            <a:r>
              <a:rPr lang="en-US" sz="1765" dirty="0">
                <a:solidFill>
                  <a:srgbClr val="000000"/>
                </a:solidFill>
                <a:latin typeface="Cascadia Code" panose="00000509000000000000" pitchFamily="49" charset="0"/>
              </a:rPr>
              <a:t>           </a:t>
            </a:r>
            <a:r>
              <a:rPr lang="en-US" sz="1765" dirty="0">
                <a:solidFill>
                  <a:srgbClr val="FF0000"/>
                </a:solidFill>
                <a:latin typeface="Cascadia Code" panose="00000509000000000000" pitchFamily="49" charset="0"/>
              </a:rPr>
              <a:t> </a:t>
            </a:r>
            <a:r>
              <a:rPr lang="en-US" sz="1765" dirty="0" err="1">
                <a:solidFill>
                  <a:srgbClr val="9CDCFE"/>
                </a:solidFill>
                <a:latin typeface="Cascadia Code" panose="00000509000000000000" pitchFamily="49" charset="0"/>
              </a:rPr>
              <a:t>DragStarting</a:t>
            </a:r>
            <a:r>
              <a:rPr lang="en-US" sz="1765" dirty="0">
                <a:solidFill>
                  <a:srgbClr val="E6E6E6"/>
                </a:solidFill>
                <a:latin typeface="Cascadia Code" panose="00000509000000000000" pitchFamily="49" charset="0"/>
              </a:rPr>
              <a:t>=</a:t>
            </a:r>
            <a:r>
              <a:rPr lang="en-US" sz="1765" dirty="0">
                <a:solidFill>
                  <a:srgbClr val="CE9178"/>
                </a:solidFill>
                <a:latin typeface="Cascadia Code" panose="00000509000000000000" pitchFamily="49" charset="0"/>
              </a:rPr>
              <a:t>"</a:t>
            </a:r>
            <a:r>
              <a:rPr lang="en-US" sz="1765" dirty="0" err="1">
                <a:solidFill>
                  <a:srgbClr val="CE9178"/>
                </a:solidFill>
                <a:latin typeface="Cascadia Code" panose="00000509000000000000" pitchFamily="49" charset="0"/>
              </a:rPr>
              <a:t>DragGestureRecognizer_DragStarting</a:t>
            </a:r>
            <a:r>
              <a:rPr lang="en-US" sz="1765" dirty="0">
                <a:solidFill>
                  <a:srgbClr val="CE9178"/>
                </a:solidFill>
                <a:latin typeface="Cascadia Code" panose="00000509000000000000" pitchFamily="49" charset="0"/>
              </a:rPr>
              <a:t>"</a:t>
            </a:r>
          </a:p>
          <a:p>
            <a:pPr defTabSz="914367"/>
            <a:r>
              <a:rPr lang="en-US" sz="1765" dirty="0">
                <a:solidFill>
                  <a:srgbClr val="000000"/>
                </a:solidFill>
                <a:latin typeface="Cascadia Code" panose="00000509000000000000" pitchFamily="49" charset="0"/>
              </a:rPr>
              <a:t>           </a:t>
            </a:r>
            <a:r>
              <a:rPr lang="en-US" sz="1765" dirty="0">
                <a:solidFill>
                  <a:srgbClr val="FF0000"/>
                </a:solidFill>
                <a:latin typeface="Cascadia Code" panose="00000509000000000000" pitchFamily="49" charset="0"/>
              </a:rPr>
              <a:t> </a:t>
            </a:r>
            <a:r>
              <a:rPr lang="en-US" sz="1765" dirty="0" err="1">
                <a:solidFill>
                  <a:srgbClr val="9CDCFE"/>
                </a:solidFill>
                <a:latin typeface="Cascadia Code" panose="00000509000000000000" pitchFamily="49" charset="0"/>
              </a:rPr>
              <a:t>CanDrag</a:t>
            </a:r>
            <a:r>
              <a:rPr lang="en-US" sz="1765" dirty="0">
                <a:solidFill>
                  <a:srgbClr val="E6E6E6"/>
                </a:solidFill>
                <a:latin typeface="Cascadia Code" panose="00000509000000000000" pitchFamily="49" charset="0"/>
              </a:rPr>
              <a:t>=</a:t>
            </a:r>
            <a:r>
              <a:rPr lang="en-US" sz="1765" dirty="0">
                <a:solidFill>
                  <a:srgbClr val="CE9178"/>
                </a:solidFill>
                <a:latin typeface="Cascadia Code" panose="00000509000000000000" pitchFamily="49" charset="0"/>
              </a:rPr>
              <a:t>"True"</a:t>
            </a:r>
            <a:r>
              <a:rPr lang="en-US" sz="1765" dirty="0">
                <a:solidFill>
                  <a:srgbClr val="0000FF"/>
                </a:solidFill>
                <a:latin typeface="Cascadia Code" panose="00000509000000000000" pitchFamily="49" charset="0"/>
              </a:rPr>
              <a:t> </a:t>
            </a:r>
            <a:r>
              <a:rPr lang="en-US" sz="1765" dirty="0">
                <a:solidFill>
                  <a:srgbClr val="D2D2D2">
                    <a:lumMod val="75000"/>
                  </a:srgbClr>
                </a:solidFill>
                <a:latin typeface="Cascadia Code" panose="00000509000000000000" pitchFamily="49" charset="0"/>
              </a:rPr>
              <a:t>/&gt;</a:t>
            </a:r>
          </a:p>
          <a:p>
            <a:pPr defTabSz="914367"/>
            <a:r>
              <a:rPr lang="en-US" sz="1765" dirty="0">
                <a:solidFill>
                  <a:srgbClr val="000000"/>
                </a:solidFill>
                <a:latin typeface="Cascadia Code" panose="00000509000000000000" pitchFamily="49" charset="0"/>
              </a:rPr>
              <a:t>    </a:t>
            </a:r>
            <a:r>
              <a:rPr lang="en-US" sz="1765" dirty="0">
                <a:solidFill>
                  <a:srgbClr val="D2D2D2">
                    <a:lumMod val="75000"/>
                  </a:srgbClr>
                </a:solidFill>
                <a:latin typeface="Cascadia Code" panose="00000509000000000000" pitchFamily="49" charset="0"/>
              </a:rPr>
              <a:t>&lt;/</a:t>
            </a:r>
            <a:r>
              <a:rPr lang="en-US" sz="1765" dirty="0" err="1">
                <a:solidFill>
                  <a:srgbClr val="569CD6"/>
                </a:solidFill>
                <a:latin typeface="Cascadia Code" panose="00000509000000000000" pitchFamily="49" charset="0"/>
              </a:rPr>
              <a:t>Button.GestureRecognizers</a:t>
            </a:r>
            <a:r>
              <a:rPr lang="en-US" sz="1765" dirty="0">
                <a:solidFill>
                  <a:srgbClr val="D2D2D2">
                    <a:lumMod val="75000"/>
                  </a:srgbClr>
                </a:solidFill>
                <a:latin typeface="Cascadia Code" panose="00000509000000000000" pitchFamily="49" charset="0"/>
              </a:rPr>
              <a:t>&gt;</a:t>
            </a:r>
          </a:p>
          <a:p>
            <a:pPr defTabSz="914367"/>
            <a:r>
              <a:rPr lang="en-US" sz="1765" dirty="0">
                <a:solidFill>
                  <a:srgbClr val="D2D2D2">
                    <a:lumMod val="75000"/>
                  </a:srgbClr>
                </a:solidFill>
                <a:latin typeface="Cascadia Code" panose="00000509000000000000" pitchFamily="49" charset="0"/>
              </a:rPr>
              <a:t>&lt;/</a:t>
            </a:r>
            <a:r>
              <a:rPr lang="en-US" sz="1765" dirty="0">
                <a:solidFill>
                  <a:srgbClr val="569CD6"/>
                </a:solidFill>
                <a:latin typeface="Cascadia Code" panose="00000509000000000000" pitchFamily="49" charset="0"/>
              </a:rPr>
              <a:t>Button</a:t>
            </a:r>
            <a:r>
              <a:rPr lang="en-US" sz="1765" dirty="0">
                <a:solidFill>
                  <a:srgbClr val="D2D2D2">
                    <a:lumMod val="75000"/>
                  </a:srgbClr>
                </a:solidFill>
                <a:latin typeface="Cascadia Code" panose="00000509000000000000" pitchFamily="49" charset="0"/>
              </a:rPr>
              <a:t>&gt;</a:t>
            </a:r>
          </a:p>
          <a:p>
            <a:pPr defTabSz="914367"/>
            <a:endParaRPr lang="en-US" sz="1765" dirty="0">
              <a:solidFill>
                <a:srgbClr val="D2D2D2">
                  <a:lumMod val="75000"/>
                </a:srgbClr>
              </a:solidFill>
              <a:latin typeface="Cascadia Code" panose="00000509000000000000" pitchFamily="49" charset="0"/>
              <a:cs typeface="Cascadia Code" panose="020B0609020000020004" pitchFamily="49" charset="0"/>
            </a:endParaRPr>
          </a:p>
          <a:p>
            <a:pPr defTabSz="914367"/>
            <a:r>
              <a:rPr lang="en-US" sz="1765" dirty="0">
                <a:solidFill>
                  <a:srgbClr val="E6E6E6"/>
                </a:solidFill>
                <a:latin typeface="Consolas" panose="020B0609020204030204" pitchFamily="49" charset="0"/>
              </a:rPr>
              <a:t>&lt;</a:t>
            </a:r>
            <a:r>
              <a:rPr lang="en-US" sz="1765" dirty="0" err="1">
                <a:solidFill>
                  <a:srgbClr val="569CD6"/>
                </a:solidFill>
                <a:latin typeface="Consolas" panose="020B0609020204030204" pitchFamily="49" charset="0"/>
              </a:rPr>
              <a:t>StackLayout</a:t>
            </a:r>
            <a:r>
              <a:rPr lang="en-US" sz="1765" dirty="0">
                <a:solidFill>
                  <a:srgbClr val="E6E6E6"/>
                </a:solidFill>
                <a:latin typeface="Consolas" panose="020B0609020204030204" pitchFamily="49" charset="0"/>
              </a:rPr>
              <a:t>&gt;</a:t>
            </a:r>
          </a:p>
          <a:p>
            <a:pPr defTabSz="914367"/>
            <a:r>
              <a:rPr lang="en-US" sz="1765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765" dirty="0">
                <a:solidFill>
                  <a:srgbClr val="E6E6E6"/>
                </a:solidFill>
                <a:latin typeface="Consolas" panose="020B0609020204030204" pitchFamily="49" charset="0"/>
              </a:rPr>
              <a:t>&lt;</a:t>
            </a:r>
            <a:r>
              <a:rPr lang="en-US" sz="1765" dirty="0" err="1">
                <a:solidFill>
                  <a:srgbClr val="569CD6"/>
                </a:solidFill>
                <a:latin typeface="Consolas" panose="020B0609020204030204" pitchFamily="49" charset="0"/>
              </a:rPr>
              <a:t>StackLayout.GestureRecognizers</a:t>
            </a:r>
            <a:r>
              <a:rPr lang="en-US" sz="1765" dirty="0">
                <a:solidFill>
                  <a:srgbClr val="E6E6E6"/>
                </a:solidFill>
                <a:latin typeface="Consolas" panose="020B0609020204030204" pitchFamily="49" charset="0"/>
              </a:rPr>
              <a:t>&gt;</a:t>
            </a:r>
          </a:p>
          <a:p>
            <a:pPr defTabSz="914367"/>
            <a:r>
              <a:rPr lang="en-US" sz="1765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765" dirty="0">
                <a:solidFill>
                  <a:srgbClr val="E6E6E6"/>
                </a:solidFill>
                <a:latin typeface="Consolas" panose="020B0609020204030204" pitchFamily="49" charset="0"/>
              </a:rPr>
              <a:t>&lt;</a:t>
            </a:r>
            <a:r>
              <a:rPr lang="en-US" sz="1765" dirty="0" err="1">
                <a:solidFill>
                  <a:srgbClr val="569CD6"/>
                </a:solidFill>
                <a:latin typeface="Consolas" panose="020B0609020204030204" pitchFamily="49" charset="0"/>
              </a:rPr>
              <a:t>DropGestureRecognizer</a:t>
            </a:r>
            <a:r>
              <a:rPr lang="en-US" sz="1765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sz="1765" dirty="0" err="1">
                <a:solidFill>
                  <a:srgbClr val="9CDCFE"/>
                </a:solidFill>
                <a:latin typeface="Consolas" panose="020B0609020204030204" pitchFamily="49" charset="0"/>
              </a:rPr>
              <a:t>AllowDrop</a:t>
            </a:r>
            <a:r>
              <a:rPr lang="en-US" sz="1765" dirty="0">
                <a:solidFill>
                  <a:srgbClr val="E6E6E6"/>
                </a:solidFill>
                <a:latin typeface="Consolas" panose="020B0609020204030204" pitchFamily="49" charset="0"/>
              </a:rPr>
              <a:t>=</a:t>
            </a:r>
            <a:r>
              <a:rPr lang="en-US" sz="1765" dirty="0">
                <a:solidFill>
                  <a:srgbClr val="CE9178"/>
                </a:solidFill>
                <a:latin typeface="Consolas" panose="020B0609020204030204" pitchFamily="49" charset="0"/>
              </a:rPr>
              <a:t>"True"</a:t>
            </a:r>
          </a:p>
          <a:p>
            <a:pPr defTabSz="914367"/>
            <a:r>
              <a:rPr lang="en-US" sz="1765" dirty="0">
                <a:solidFill>
                  <a:srgbClr val="000000"/>
                </a:solidFill>
                <a:latin typeface="Consolas" panose="020B0609020204030204" pitchFamily="49" charset="0"/>
              </a:rPr>
              <a:t>           </a:t>
            </a:r>
            <a:r>
              <a:rPr lang="en-US" sz="1765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sz="1765" dirty="0" err="1">
                <a:solidFill>
                  <a:srgbClr val="9CDCFE"/>
                </a:solidFill>
                <a:latin typeface="Consolas" panose="020B0609020204030204" pitchFamily="49" charset="0"/>
              </a:rPr>
              <a:t>DragOver</a:t>
            </a:r>
            <a:r>
              <a:rPr lang="en-US" sz="1765" dirty="0">
                <a:solidFill>
                  <a:srgbClr val="E6E6E6"/>
                </a:solidFill>
                <a:latin typeface="Consolas" panose="020B0609020204030204" pitchFamily="49" charset="0"/>
              </a:rPr>
              <a:t>=</a:t>
            </a:r>
            <a:r>
              <a:rPr lang="en-US" sz="1765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765" dirty="0" err="1">
                <a:solidFill>
                  <a:srgbClr val="CE9178"/>
                </a:solidFill>
                <a:latin typeface="Consolas" panose="020B0609020204030204" pitchFamily="49" charset="0"/>
              </a:rPr>
              <a:t>DropGestureRecognizer_DragOver</a:t>
            </a:r>
            <a:r>
              <a:rPr lang="en-US" sz="1765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</a:p>
          <a:p>
            <a:pPr defTabSz="914367"/>
            <a:r>
              <a:rPr lang="en-US" sz="1765" dirty="0">
                <a:solidFill>
                  <a:srgbClr val="000000"/>
                </a:solidFill>
                <a:latin typeface="Consolas" panose="020B0609020204030204" pitchFamily="49" charset="0"/>
              </a:rPr>
              <a:t>           </a:t>
            </a:r>
            <a:r>
              <a:rPr lang="en-US" sz="1765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sz="1765" dirty="0" err="1">
                <a:solidFill>
                  <a:srgbClr val="9CDCFE"/>
                </a:solidFill>
                <a:latin typeface="Consolas" panose="020B0609020204030204" pitchFamily="49" charset="0"/>
              </a:rPr>
              <a:t>DragLeave</a:t>
            </a:r>
            <a:r>
              <a:rPr lang="en-US" sz="1765" dirty="0">
                <a:solidFill>
                  <a:srgbClr val="E6E6E6"/>
                </a:solidFill>
                <a:latin typeface="Consolas" panose="020B0609020204030204" pitchFamily="49" charset="0"/>
              </a:rPr>
              <a:t>=</a:t>
            </a:r>
            <a:r>
              <a:rPr lang="en-US" sz="1765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765" dirty="0" err="1">
                <a:solidFill>
                  <a:srgbClr val="CE9178"/>
                </a:solidFill>
                <a:latin typeface="Consolas" panose="020B0609020204030204" pitchFamily="49" charset="0"/>
              </a:rPr>
              <a:t>DropGestureRecognizer_DragLeave</a:t>
            </a:r>
            <a:r>
              <a:rPr lang="en-US" sz="1765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</a:p>
          <a:p>
            <a:pPr defTabSz="914367"/>
            <a:r>
              <a:rPr lang="en-US" sz="1765" dirty="0">
                <a:solidFill>
                  <a:srgbClr val="000000"/>
                </a:solidFill>
                <a:latin typeface="Consolas" panose="020B0609020204030204" pitchFamily="49" charset="0"/>
              </a:rPr>
              <a:t>           </a:t>
            </a:r>
            <a:r>
              <a:rPr lang="en-US" sz="1765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sz="1765" dirty="0">
                <a:solidFill>
                  <a:srgbClr val="9CDCFE"/>
                </a:solidFill>
                <a:latin typeface="Consolas" panose="020B0609020204030204" pitchFamily="49" charset="0"/>
              </a:rPr>
              <a:t>Drop</a:t>
            </a:r>
            <a:r>
              <a:rPr lang="en-US" sz="1765" dirty="0">
                <a:solidFill>
                  <a:srgbClr val="E6E6E6"/>
                </a:solidFill>
                <a:latin typeface="Consolas" panose="020B0609020204030204" pitchFamily="49" charset="0"/>
              </a:rPr>
              <a:t>=</a:t>
            </a:r>
            <a:r>
              <a:rPr lang="en-US" sz="1765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765" dirty="0" err="1">
                <a:solidFill>
                  <a:srgbClr val="CE9178"/>
                </a:solidFill>
                <a:latin typeface="Consolas" panose="020B0609020204030204" pitchFamily="49" charset="0"/>
              </a:rPr>
              <a:t>DropGestureRecognizer_Drop</a:t>
            </a:r>
            <a:r>
              <a:rPr lang="en-US" sz="1765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765" dirty="0">
                <a:solidFill>
                  <a:srgbClr val="E6E6E6"/>
                </a:solidFill>
                <a:latin typeface="Consolas" panose="020B0609020204030204" pitchFamily="49" charset="0"/>
              </a:rPr>
              <a:t>/&gt;</a:t>
            </a:r>
          </a:p>
          <a:p>
            <a:pPr defTabSz="914367"/>
            <a:r>
              <a:rPr lang="en-US" sz="1765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765" dirty="0">
                <a:solidFill>
                  <a:srgbClr val="E6E6E6"/>
                </a:solidFill>
                <a:latin typeface="Consolas" panose="020B0609020204030204" pitchFamily="49" charset="0"/>
              </a:rPr>
              <a:t>&lt;/</a:t>
            </a:r>
            <a:r>
              <a:rPr lang="en-US" sz="1765" dirty="0" err="1">
                <a:solidFill>
                  <a:srgbClr val="569CD6"/>
                </a:solidFill>
                <a:latin typeface="Consolas" panose="020B0609020204030204" pitchFamily="49" charset="0"/>
              </a:rPr>
              <a:t>StackLayout.GestureRecognizers</a:t>
            </a:r>
            <a:r>
              <a:rPr lang="en-US" sz="1765" dirty="0">
                <a:solidFill>
                  <a:srgbClr val="E6E6E6"/>
                </a:solidFill>
                <a:latin typeface="Consolas" panose="020B0609020204030204" pitchFamily="49" charset="0"/>
              </a:rPr>
              <a:t>&gt;</a:t>
            </a:r>
          </a:p>
          <a:p>
            <a:pPr defTabSz="914367"/>
            <a:r>
              <a:rPr lang="en-US" sz="1765" dirty="0">
                <a:solidFill>
                  <a:srgbClr val="E6E6E6"/>
                </a:solidFill>
                <a:latin typeface="Consolas" panose="020B0609020204030204" pitchFamily="49" charset="0"/>
              </a:rPr>
              <a:t>&lt;/</a:t>
            </a:r>
            <a:r>
              <a:rPr lang="en-US" sz="1765" dirty="0" err="1">
                <a:solidFill>
                  <a:srgbClr val="569CD6"/>
                </a:solidFill>
                <a:latin typeface="Consolas" panose="020B0609020204030204" pitchFamily="49" charset="0"/>
              </a:rPr>
              <a:t>StackLayout</a:t>
            </a:r>
            <a:r>
              <a:rPr lang="en-US" sz="1765" dirty="0">
                <a:solidFill>
                  <a:srgbClr val="E6E6E6"/>
                </a:solidFill>
                <a:latin typeface="Consolas" panose="020B0609020204030204" pitchFamily="49" charset="0"/>
              </a:rPr>
              <a:t>&gt;</a:t>
            </a:r>
            <a:endParaRPr lang="en-US" sz="1765" dirty="0">
              <a:solidFill>
                <a:srgbClr val="E6E6E6"/>
              </a:solidFill>
              <a:latin typeface="Cascadia Code" panose="00000509000000000000" pitchFamily="49" charset="0"/>
              <a:cs typeface="Cascadia Code" panose="020B0609020000020004" pitchFamily="49" charset="0"/>
            </a:endParaRPr>
          </a:p>
        </p:txBody>
      </p:sp>
      <p:pic>
        <p:nvPicPr>
          <p:cNvPr id="3" name="draggables" descr="draggables">
            <a:hlinkClick r:id="" action="ppaction://media"/>
            <a:extLst>
              <a:ext uri="{FF2B5EF4-FFF2-40B4-BE49-F238E27FC236}">
                <a16:creationId xmlns:a16="http://schemas.microsoft.com/office/drawing/2014/main" id="{19FFDD75-AE2F-9646-9815-53FA8EC577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35490" y="199672"/>
            <a:ext cx="2955541" cy="623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6887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4C5E-5A98-4D6A-B4C7-B13C9818D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RadioButton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857319-F444-499B-B838-FC326E30C279}"/>
              </a:ext>
            </a:extLst>
          </p:cNvPr>
          <p:cNvSpPr txBox="1"/>
          <p:nvPr/>
        </p:nvSpPr>
        <p:spPr>
          <a:xfrm>
            <a:off x="589045" y="1258650"/>
            <a:ext cx="11584000" cy="48577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192"/>
            <a:r>
              <a:rPr lang="en-US" sz="1372">
                <a:solidFill>
                  <a:srgbClr val="FFFFFF">
                    <a:lumMod val="65000"/>
                  </a:srgb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1372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StackLayout</a:t>
            </a:r>
            <a:r>
              <a:rPr lang="en-US" sz="1372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</a:p>
          <a:p>
            <a:pPr defTabSz="914192"/>
            <a:r>
              <a:rPr lang="en-US" sz="1372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</a:t>
            </a:r>
            <a:r>
              <a:rPr lang="en-US" sz="1372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RadioButtonGroup.GroupName</a:t>
            </a:r>
            <a:r>
              <a:rPr lang="en-US" sz="1372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372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</a:t>
            </a:r>
            <a:r>
              <a:rPr lang="en-US" sz="1372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SimpleRadios</a:t>
            </a:r>
            <a:r>
              <a:rPr lang="en-US" sz="1372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</a:t>
            </a:r>
          </a:p>
          <a:p>
            <a:pPr defTabSz="914192"/>
            <a:r>
              <a:rPr lang="en-US" sz="1372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</a:t>
            </a:r>
            <a:r>
              <a:rPr lang="en-US" sz="1372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Orientation</a:t>
            </a:r>
            <a:r>
              <a:rPr lang="en-US" sz="1372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372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"Horizontal"</a:t>
            </a:r>
            <a:r>
              <a:rPr lang="en-US" sz="1372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</a:p>
          <a:p>
            <a:pPr defTabSz="914192"/>
            <a:r>
              <a:rPr lang="en-US" sz="1372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&lt;</a:t>
            </a:r>
            <a:r>
              <a:rPr lang="en-US" sz="1372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RadioButton</a:t>
            </a:r>
            <a:r>
              <a:rPr lang="en-US" sz="1372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372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Content</a:t>
            </a:r>
            <a:r>
              <a:rPr lang="en-US" sz="1372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372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"Day"</a:t>
            </a:r>
            <a:r>
              <a:rPr lang="en-US" sz="1372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/&gt;</a:t>
            </a:r>
          </a:p>
          <a:p>
            <a:pPr defTabSz="914192"/>
            <a:r>
              <a:rPr lang="en-US" sz="1372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&lt;</a:t>
            </a:r>
            <a:r>
              <a:rPr lang="en-US" sz="1372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RadioButton</a:t>
            </a:r>
            <a:r>
              <a:rPr lang="en-US" sz="1372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372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Content</a:t>
            </a:r>
            <a:r>
              <a:rPr lang="en-US" sz="1372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372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"Week"</a:t>
            </a:r>
            <a:r>
              <a:rPr lang="en-US" sz="1372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/&gt;</a:t>
            </a:r>
          </a:p>
          <a:p>
            <a:pPr defTabSz="914192"/>
            <a:r>
              <a:rPr lang="en-US" sz="1372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&lt;</a:t>
            </a:r>
            <a:r>
              <a:rPr lang="en-US" sz="1372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RadioButton</a:t>
            </a:r>
            <a:r>
              <a:rPr lang="en-US" sz="1372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372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Content</a:t>
            </a:r>
            <a:r>
              <a:rPr lang="en-US" sz="1372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372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"Month"</a:t>
            </a:r>
            <a:r>
              <a:rPr lang="en-US" sz="1372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/&gt;</a:t>
            </a:r>
          </a:p>
          <a:p>
            <a:pPr defTabSz="914192"/>
            <a:r>
              <a:rPr lang="en-US" sz="1372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&lt;/</a:t>
            </a:r>
            <a:r>
              <a:rPr lang="en-US" sz="1372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StackLayout</a:t>
            </a:r>
            <a:r>
              <a:rPr lang="en-US" sz="1372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</a:p>
          <a:p>
            <a:pPr defTabSz="914192"/>
            <a:endParaRPr lang="en-US" sz="1372">
              <a:solidFill>
                <a:srgbClr val="808080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1372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RadioButton</a:t>
            </a:r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</a:p>
          <a:p>
            <a:pPr defTabSz="914192"/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</a:t>
            </a:r>
            <a:r>
              <a:rPr lang="en-US" sz="1372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ControlTemplate</a:t>
            </a:r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372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sz="1372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StaticResource</a:t>
            </a:r>
            <a:r>
              <a:rPr lang="en-US" sz="1372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</a:p>
          <a:p>
            <a:pPr defTabSz="914192"/>
            <a:r>
              <a:rPr lang="en-US" sz="1372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                    </a:t>
            </a:r>
            <a:r>
              <a:rPr lang="en-US" sz="1372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CalendarRadioTemplate</a:t>
            </a:r>
            <a:r>
              <a:rPr lang="en-US" sz="1372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</a:p>
          <a:p>
            <a:pPr defTabSz="914192"/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&lt;</a:t>
            </a:r>
            <a:r>
              <a:rPr lang="en-US" sz="1372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RadioButton.Content</a:t>
            </a:r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</a:p>
          <a:p>
            <a:pPr defTabSz="914192"/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    &lt;</a:t>
            </a:r>
            <a:r>
              <a:rPr lang="en-US" sz="1372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StackLayout</a:t>
            </a:r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</a:p>
          <a:p>
            <a:pPr defTabSz="914192"/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        </a:t>
            </a:r>
            <a:r>
              <a:rPr lang="en-US" sz="1372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HorizontalOptions</a:t>
            </a:r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372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"Center"</a:t>
            </a:r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</a:p>
          <a:p>
            <a:pPr defTabSz="914192"/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        </a:t>
            </a:r>
            <a:r>
              <a:rPr lang="en-US" sz="1372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VerticalOptions</a:t>
            </a:r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372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"Center"</a:t>
            </a:r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</a:p>
          <a:p>
            <a:pPr defTabSz="914192"/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        &lt;</a:t>
            </a:r>
            <a:r>
              <a:rPr lang="en-US" sz="1372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Image</a:t>
            </a:r>
          </a:p>
          <a:p>
            <a:pPr defTabSz="914192"/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            </a:t>
            </a:r>
            <a:r>
              <a:rPr lang="en-US" sz="1372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Source</a:t>
            </a:r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372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sz="1372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FontImage</a:t>
            </a:r>
            <a:r>
              <a:rPr lang="en-US" sz="1372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372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FontFamily</a:t>
            </a:r>
            <a:r>
              <a:rPr lang="en-US" sz="1372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372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FontAwesome</a:t>
            </a:r>
            <a:r>
              <a:rPr lang="en-US" sz="1372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, </a:t>
            </a:r>
          </a:p>
          <a:p>
            <a:pPr defTabSz="914192"/>
            <a:r>
              <a:rPr lang="en-US" sz="1372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            Glyph={</a:t>
            </a:r>
            <a:r>
              <a:rPr lang="en-US" sz="1372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x:Static</a:t>
            </a:r>
            <a:r>
              <a:rPr lang="en-US" sz="1372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372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local:IconFont.CalendarDay</a:t>
            </a:r>
            <a:r>
              <a:rPr lang="en-US" sz="1372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}, </a:t>
            </a:r>
          </a:p>
          <a:p>
            <a:pPr defTabSz="914192"/>
            <a:r>
              <a:rPr lang="en-US" sz="1372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                   Color=#323130,Size=32}"</a:t>
            </a:r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/&gt;</a:t>
            </a:r>
          </a:p>
          <a:p>
            <a:pPr defTabSz="914192"/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        &lt;</a:t>
            </a:r>
            <a:r>
              <a:rPr lang="en-US" sz="1372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Label</a:t>
            </a:r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372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Text</a:t>
            </a:r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372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"Day"</a:t>
            </a:r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372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TextColor</a:t>
            </a:r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372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"#323130"</a:t>
            </a:r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/&gt;</a:t>
            </a:r>
          </a:p>
          <a:p>
            <a:pPr defTabSz="914192"/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    &lt;/</a:t>
            </a:r>
            <a:r>
              <a:rPr lang="en-US" sz="1372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StackLayout</a:t>
            </a:r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</a:p>
          <a:p>
            <a:pPr defTabSz="914192"/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&lt;/</a:t>
            </a:r>
            <a:r>
              <a:rPr lang="en-US" sz="1372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RadioButton.Content</a:t>
            </a:r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</a:p>
          <a:p>
            <a:pPr defTabSz="914192"/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&lt;/</a:t>
            </a:r>
            <a:r>
              <a:rPr lang="en-US" sz="1372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RadioButton</a:t>
            </a:r>
            <a:r>
              <a:rPr lang="en-US" sz="1372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E373FC2-156A-A14D-ADB9-3111C91396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688"/>
          <a:stretch/>
        </p:blipFill>
        <p:spPr>
          <a:xfrm>
            <a:off x="7744082" y="795980"/>
            <a:ext cx="3664653" cy="2508607"/>
          </a:xfrm>
          <a:prstGeom prst="rect">
            <a:avLst/>
          </a:prstGeo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2DF1D96-E1B2-B742-8634-C376EA01FF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688"/>
          <a:stretch/>
        </p:blipFill>
        <p:spPr>
          <a:xfrm>
            <a:off x="7744081" y="3676212"/>
            <a:ext cx="3664653" cy="2508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253260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4C5E-5A98-4D6A-B4C7-B13C9818D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621"/>
            <a:ext cx="11018520" cy="543108"/>
          </a:xfrm>
        </p:spPr>
        <p:txBody>
          <a:bodyPr/>
          <a:lstStyle>
            <a:defPPr>
              <a:defRPr lang="en-US"/>
            </a:defPPr>
            <a:lvl1pPr marL="0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27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654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8981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309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636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7963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290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618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529"/>
              <a:t>Shapes &amp; Paths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857319-F444-499B-B838-FC326E30C279}"/>
              </a:ext>
            </a:extLst>
          </p:cNvPr>
          <p:cNvSpPr txBox="1"/>
          <p:nvPr/>
        </p:nvSpPr>
        <p:spPr>
          <a:xfrm>
            <a:off x="589045" y="1258650"/>
            <a:ext cx="11584000" cy="52622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27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654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8981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309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636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7963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290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618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281"/>
            <a:r>
              <a:rPr lang="en-US">
                <a:solidFill>
                  <a:srgbClr val="6A9955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&lt;!-- Lines and Dots --&gt;</a:t>
            </a:r>
            <a:endParaRPr lang="en-US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281"/>
            <a:r>
              <a:rPr lang="en-US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Line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  <a:r>
              <a:rPr lang="en-US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X1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"0"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  <a:r>
              <a:rPr lang="en-US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X2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=</a:t>
            </a:r>
            <a:r>
              <a:rPr lang="en-US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"300"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  <a:r>
              <a:rPr lang="en-US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Stroke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"Pink"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</a:p>
          <a:p>
            <a:pPr defTabSz="914281"/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</a:t>
            </a:r>
            <a:r>
              <a:rPr lang="en-US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StrokeThickness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"2"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  <a:r>
              <a:rPr lang="en-US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StrokeDashArray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"1,1"</a:t>
            </a:r>
            <a:r>
              <a:rPr lang="en-US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/&gt;</a:t>
            </a:r>
            <a:endParaRPr lang="en-US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281"/>
            <a:r>
              <a:rPr lang="en-US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Ellipse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  <a:r>
              <a:rPr lang="en-US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HeightRequest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"12"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  <a:r>
              <a:rPr lang="en-US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WidthRequest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"360"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  <a:r>
              <a:rPr lang="en-US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Stroke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"Pink"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  <a:r>
              <a:rPr lang="en-US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/&gt;</a:t>
            </a:r>
            <a:endParaRPr lang="en-US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281"/>
            <a:b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</a:br>
            <a:r>
              <a:rPr lang="en-US">
                <a:solidFill>
                  <a:srgbClr val="6A9955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&lt;!-- Conversation Bubble --&gt;</a:t>
            </a:r>
            <a:endParaRPr lang="en-US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281"/>
            <a:r>
              <a:rPr lang="en-US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Grid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  <a:r>
              <a:rPr lang="en-US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Margin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"12"</a:t>
            </a:r>
            <a:r>
              <a:rPr lang="en-US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</a:t>
            </a:r>
          </a:p>
          <a:p>
            <a:pPr defTabSz="914281"/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</a:t>
            </a:r>
            <a:r>
              <a:rPr lang="en-US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BoxView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</a:p>
          <a:p>
            <a:pPr defTabSz="914281"/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Grid.RowSpan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"2"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</a:p>
          <a:p>
            <a:pPr defTabSz="914281"/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Fill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StaticResource</a:t>
            </a:r>
            <a:r>
              <a:rPr lang="en-US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  <a:r>
              <a:rPr lang="en-US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AccentBrush</a:t>
            </a:r>
            <a:r>
              <a:rPr lang="en-US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r>
              <a:rPr lang="en-US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/&gt;</a:t>
            </a:r>
            <a:endParaRPr lang="en-US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281"/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</a:t>
            </a:r>
            <a:r>
              <a:rPr lang="en-US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Label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  <a:r>
              <a:rPr lang="en-US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Text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"{Binding Text}"</a:t>
            </a:r>
            <a:r>
              <a:rPr lang="en-US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281"/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</a:t>
            </a:r>
            <a:r>
              <a:rPr lang="en-US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Label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</a:p>
          <a:p>
            <a:pPr defTabSz="914281"/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Grid.Row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"1"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</a:p>
          <a:p>
            <a:pPr defTabSz="914281"/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Text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"{Binding =Timestamp}"</a:t>
            </a:r>
            <a:r>
              <a:rPr lang="en-US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/&gt;</a:t>
            </a:r>
            <a:endParaRPr lang="en-US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281"/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</a:t>
            </a:r>
            <a:r>
              <a:rPr lang="en-US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Path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  <a:r>
              <a:rPr lang="en-US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Grid.Row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"2"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</a:p>
          <a:p>
            <a:pPr defTabSz="914281"/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Data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"m 0,0 l 16,0 l 0,16 l -16,-16"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</a:p>
          <a:p>
            <a:pPr defTabSz="914281"/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Fill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StaticResource</a:t>
            </a:r>
            <a:r>
              <a:rPr lang="en-US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  <a:r>
              <a:rPr lang="en-US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AccentBrush</a:t>
            </a:r>
            <a:r>
              <a:rPr lang="en-US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</a:p>
          <a:p>
            <a:pPr defTabSz="914281"/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Margin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"0,0,5,0"</a:t>
            </a:r>
            <a:r>
              <a:rPr lang="en-US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  <a:r>
              <a:rPr lang="en-US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/&gt;</a:t>
            </a:r>
            <a:endParaRPr lang="en-US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281"/>
            <a:r>
              <a:rPr lang="en-US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&lt;/</a:t>
            </a:r>
            <a:r>
              <a:rPr lang="en-US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Grid</a:t>
            </a:r>
            <a:r>
              <a:rPr lang="en-US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4" name="Picture 3" descr="A screen shot of a smart phone&#10;&#10;Description automatically generated">
            <a:extLst>
              <a:ext uri="{FF2B5EF4-FFF2-40B4-BE49-F238E27FC236}">
                <a16:creationId xmlns:a16="http://schemas.microsoft.com/office/drawing/2014/main" id="{1018F5EE-6FC6-1C40-A219-B6FFABB9E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9781" y="572330"/>
            <a:ext cx="3009473" cy="5803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92409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4C5E-5A98-4D6A-B4C7-B13C9818D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SwipeView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857319-F444-499B-B838-FC326E30C279}"/>
              </a:ext>
            </a:extLst>
          </p:cNvPr>
          <p:cNvSpPr txBox="1"/>
          <p:nvPr/>
        </p:nvSpPr>
        <p:spPr>
          <a:xfrm>
            <a:off x="589045" y="1258649"/>
            <a:ext cx="11584000" cy="541686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192"/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160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SwipeView</a:t>
            </a: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sz="160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160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SwipeView.LeftItems</a:t>
            </a: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sz="160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    </a:t>
            </a: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160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SwipeItems</a:t>
            </a: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sz="160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        </a:t>
            </a: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160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SwipeItem</a:t>
            </a:r>
            <a:endParaRPr lang="en-US" sz="160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            </a:t>
            </a:r>
            <a:r>
              <a:rPr lang="en-US" sz="160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BackgroundColor</a:t>
            </a:r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60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"#FFC107"</a:t>
            </a:r>
            <a:endParaRPr lang="en-US" sz="160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            </a:t>
            </a:r>
            <a:r>
              <a:rPr lang="en-US" sz="1600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Invoked</a:t>
            </a:r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60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</a:t>
            </a:r>
            <a:r>
              <a:rPr lang="en-US" sz="160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OnFavoriteSwipeItemInvoked</a:t>
            </a:r>
            <a:r>
              <a:rPr lang="en-US" sz="160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</a:t>
            </a:r>
            <a:endParaRPr lang="en-US" sz="160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            </a:t>
            </a:r>
            <a:r>
              <a:rPr lang="en-US" sz="1600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Text</a:t>
            </a:r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60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"Favorite"</a:t>
            </a:r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/&gt;</a:t>
            </a:r>
            <a:endParaRPr lang="en-US" sz="160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    </a:t>
            </a: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&lt;/</a:t>
            </a:r>
            <a:r>
              <a:rPr lang="en-US" sz="160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SwipeItems</a:t>
            </a: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sz="160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&lt;/</a:t>
            </a:r>
            <a:r>
              <a:rPr lang="en-US" sz="160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SwipeView.LeftItems</a:t>
            </a: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sz="160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160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SwipeView.RightItems</a:t>
            </a: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sz="160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    </a:t>
            </a: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160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SwipeItems</a:t>
            </a: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sz="160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        </a:t>
            </a: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160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SwipeItem</a:t>
            </a:r>
            <a:endParaRPr lang="en-US" sz="160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            </a:t>
            </a:r>
            <a:r>
              <a:rPr lang="en-US" sz="160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BackgroundColor</a:t>
            </a:r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60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"#FF3D00"</a:t>
            </a:r>
            <a:endParaRPr lang="en-US" sz="160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            </a:t>
            </a:r>
            <a:r>
              <a:rPr lang="en-US" sz="1600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Command</a:t>
            </a:r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60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"{Binding </a:t>
            </a:r>
            <a:r>
              <a:rPr lang="en-US" sz="160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DeleteCommand</a:t>
            </a:r>
            <a:r>
              <a:rPr lang="en-US" sz="160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endParaRPr lang="en-US" sz="160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            </a:t>
            </a:r>
            <a:r>
              <a:rPr lang="en-US" sz="160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CommandParameter</a:t>
            </a:r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60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"{Binding}"</a:t>
            </a:r>
            <a:endParaRPr lang="en-US" sz="160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            </a:t>
            </a:r>
            <a:r>
              <a:rPr lang="en-US" sz="1600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Text</a:t>
            </a:r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60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"Delete"</a:t>
            </a:r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/&gt;</a:t>
            </a:r>
            <a:endParaRPr lang="en-US" sz="160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    </a:t>
            </a: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&lt;/</a:t>
            </a:r>
            <a:r>
              <a:rPr lang="en-US" sz="160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SwipeItems</a:t>
            </a: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sz="160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&lt;/</a:t>
            </a:r>
            <a:r>
              <a:rPr lang="en-US" sz="160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SwipeView.RightItems</a:t>
            </a: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</a:p>
          <a:p>
            <a:pPr defTabSz="914192"/>
            <a:b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</a:br>
            <a: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 sz="1600">
                <a:solidFill>
                  <a:srgbClr val="6A9955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&lt;!--  Content  --&gt;</a:t>
            </a:r>
            <a:endParaRPr lang="en-US" sz="160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br>
              <a:rPr lang="en-US" sz="160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</a:b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&lt;/</a:t>
            </a:r>
            <a:r>
              <a:rPr lang="en-US" sz="160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SwipeView</a:t>
            </a:r>
            <a:r>
              <a:rPr lang="en-US" sz="160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sz="160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EAF3F2-11CC-4B9E-AA1F-73D0CAAA867B}"/>
              </a:ext>
            </a:extLst>
          </p:cNvPr>
          <p:cNvSpPr/>
          <p:nvPr/>
        </p:nvSpPr>
        <p:spPr>
          <a:xfrm>
            <a:off x="4986465" y="6181936"/>
            <a:ext cx="3212090" cy="3692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192"/>
            <a:r>
              <a:rPr lang="en-US" sz="1765">
                <a:solidFill>
                  <a:srgbClr val="D2D2D2"/>
                </a:solidFill>
                <a:latin typeface="Segoe U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https://github.com/exendahal</a:t>
            </a:r>
            <a:endParaRPr lang="en-US" sz="1765">
              <a:solidFill>
                <a:srgbClr val="D2D2D2"/>
              </a:solidFill>
              <a:latin typeface="Segoe U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B8E55C-DCE1-470D-AEED-073E8DFA14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5495" y="353461"/>
            <a:ext cx="3509320" cy="623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194439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BE1B4-C752-4243-865E-8B40574E156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59581" y="457622"/>
            <a:ext cx="11331555" cy="553959"/>
          </a:xfrm>
        </p:spPr>
        <p:txBody>
          <a:bodyPr/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“Experimental”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Xamarin.Forms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9E026-2CBF-4967-94DD-BD176B3BD612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859581" y="1189357"/>
            <a:ext cx="11331555" cy="5794843"/>
          </a:xfrm>
        </p:spPr>
        <p:txBody>
          <a:bodyPr numCol="2"/>
          <a:lstStyle/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Accessibility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BindableLayout</a:t>
            </a:r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EmptyView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>
                <a:solidFill>
                  <a:srgbClr val="00B0F0"/>
                </a:solidFill>
              </a:rPr>
              <a:t>Brushes (Solid &amp; Gradient)</a:t>
            </a:r>
          </a:p>
          <a:p>
            <a:r>
              <a:rPr lang="en-US" sz="2353" dirty="0">
                <a:solidFill>
                  <a:srgbClr val="00B0F0"/>
                </a:solidFill>
              </a:rPr>
              <a:t>C# UI Extensions</a:t>
            </a:r>
          </a:p>
          <a:p>
            <a:r>
              <a:rPr lang="en-US" sz="2353" dirty="0" err="1">
                <a:solidFill>
                  <a:srgbClr val="00B0F0"/>
                </a:solidFill>
              </a:rPr>
              <a:t>CarouselView</a:t>
            </a:r>
            <a:endParaRPr lang="en-US" sz="2353" dirty="0">
              <a:solidFill>
                <a:srgbClr val="00B0F0"/>
              </a:solidFill>
            </a:endParaRPr>
          </a:p>
          <a:p>
            <a:r>
              <a:rPr lang="en-US" sz="2353" dirty="0">
                <a:solidFill>
                  <a:srgbClr val="00B0F0"/>
                </a:solidFill>
              </a:rPr>
              <a:t>Character Spacing</a:t>
            </a:r>
          </a:p>
          <a:p>
            <a:r>
              <a:rPr lang="en-US" sz="2353" dirty="0" err="1">
                <a:solidFill>
                  <a:srgbClr val="00B0F0"/>
                </a:solidFill>
              </a:rPr>
              <a:t>CheckBox</a:t>
            </a:r>
            <a:endParaRPr lang="en-US" sz="2353" dirty="0">
              <a:solidFill>
                <a:srgbClr val="00B0F0"/>
              </a:solidFill>
            </a:endParaRPr>
          </a:p>
          <a:p>
            <a:r>
              <a:rPr lang="en-US" sz="2353" dirty="0">
                <a:solidFill>
                  <a:srgbClr val="00B0F0"/>
                </a:solidFill>
              </a:rPr>
              <a:t>Drag and drop</a:t>
            </a:r>
          </a:p>
          <a:p>
            <a:r>
              <a:rPr lang="en-US" sz="2353" dirty="0" err="1">
                <a:solidFill>
                  <a:srgbClr val="00B0F0"/>
                </a:solidFill>
              </a:rPr>
              <a:t>EmbeddedFonts</a:t>
            </a:r>
            <a:endParaRPr lang="en-US" sz="2353" dirty="0">
              <a:solidFill>
                <a:srgbClr val="00B0F0"/>
              </a:solidFill>
            </a:endParaRPr>
          </a:p>
          <a:p>
            <a:r>
              <a:rPr lang="en-US" sz="2353" dirty="0">
                <a:solidFill>
                  <a:srgbClr val="00B0F0"/>
                </a:solidFill>
              </a:rPr>
              <a:t>Expander</a:t>
            </a:r>
          </a:p>
          <a:p>
            <a:r>
              <a:rPr lang="en-US" sz="2353" dirty="0" err="1">
                <a:solidFill>
                  <a:srgbClr val="00B0F0"/>
                </a:solidFill>
              </a:rPr>
              <a:t>FontImageSource</a:t>
            </a:r>
            <a:endParaRPr lang="en-US" sz="2353" dirty="0">
              <a:solidFill>
                <a:srgbClr val="00B0F0"/>
              </a:solidFill>
            </a:endParaRPr>
          </a:p>
          <a:p>
            <a:r>
              <a:rPr lang="en-US" sz="2353" dirty="0">
                <a:solidFill>
                  <a:srgbClr val="00B0F0"/>
                </a:solidFill>
              </a:rPr>
              <a:t>GIF Animations</a:t>
            </a:r>
          </a:p>
          <a:p>
            <a:r>
              <a:rPr lang="en-US" sz="2353" dirty="0">
                <a:solidFill>
                  <a:srgbClr val="00B0F0"/>
                </a:solidFill>
              </a:rPr>
              <a:t>HTML Label</a:t>
            </a:r>
          </a:p>
          <a:p>
            <a:r>
              <a:rPr lang="en-US" sz="2353" dirty="0" err="1">
                <a:solidFill>
                  <a:srgbClr val="00B0F0"/>
                </a:solidFill>
              </a:rPr>
              <a:t>IndicatorView</a:t>
            </a:r>
            <a:endParaRPr lang="en-US" sz="2353" dirty="0">
              <a:solidFill>
                <a:srgbClr val="00B0F0"/>
              </a:solidFill>
            </a:endParaRPr>
          </a:p>
          <a:p>
            <a:r>
              <a:rPr lang="en-US" sz="2353" dirty="0">
                <a:solidFill>
                  <a:srgbClr val="00B0F0"/>
                </a:solidFill>
              </a:rPr>
              <a:t>Maps+</a:t>
            </a:r>
          </a:p>
          <a:p>
            <a:r>
              <a:rPr lang="en-US" sz="2353" dirty="0" err="1">
                <a:solidFill>
                  <a:srgbClr val="00B0F0"/>
                </a:solidFill>
              </a:rPr>
              <a:t>MediaElement</a:t>
            </a:r>
            <a:endParaRPr lang="en-US" sz="2353" dirty="0">
              <a:solidFill>
                <a:srgbClr val="00B0F0"/>
              </a:solidFill>
            </a:endParaRPr>
          </a:p>
          <a:p>
            <a:r>
              <a:rPr lang="en-US" sz="2353" dirty="0">
                <a:solidFill>
                  <a:srgbClr val="00B0F0"/>
                </a:solidFill>
              </a:rPr>
              <a:t>Modal Prompts</a:t>
            </a:r>
          </a:p>
          <a:p>
            <a:r>
              <a:rPr lang="en-US" sz="2353" dirty="0">
                <a:solidFill>
                  <a:srgbClr val="00B0F0"/>
                </a:solidFill>
              </a:rPr>
              <a:t>Multi-Binding</a:t>
            </a:r>
          </a:p>
          <a:p>
            <a:r>
              <a:rPr lang="en-US" sz="2353" dirty="0" err="1">
                <a:solidFill>
                  <a:srgbClr val="00B0F0"/>
                </a:solidFill>
              </a:rPr>
              <a:t>RadioButton</a:t>
            </a:r>
            <a:endParaRPr lang="en-US" sz="2353" dirty="0">
              <a:solidFill>
                <a:srgbClr val="00B0F0"/>
              </a:solidFill>
            </a:endParaRP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RefreshView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RelativeSource</a:t>
            </a:r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 Binding</a:t>
            </a:r>
          </a:p>
          <a:p>
            <a:r>
              <a:rPr lang="en-US" sz="2353" dirty="0">
                <a:solidFill>
                  <a:srgbClr val="00B0F0"/>
                </a:solidFill>
              </a:rPr>
              <a:t>Shapes, Paths, Clipping</a:t>
            </a: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Shell Modals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SourceLink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 err="1">
                <a:solidFill>
                  <a:srgbClr val="00B0F0"/>
                </a:solidFill>
              </a:rPr>
              <a:t>SwipeView</a:t>
            </a:r>
            <a:endParaRPr lang="en-US" sz="2353" dirty="0">
              <a:solidFill>
                <a:srgbClr val="00B0F0"/>
              </a:solidFill>
            </a:endParaRP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VisualStateManager</a:t>
            </a:r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 Target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WKWebView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+ Much More!</a:t>
            </a:r>
          </a:p>
        </p:txBody>
      </p:sp>
    </p:spTree>
    <p:extLst>
      <p:ext uri="{BB962C8B-B14F-4D97-AF65-F5344CB8AC3E}">
        <p14:creationId xmlns:p14="http://schemas.microsoft.com/office/powerpoint/2010/main" val="2146073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BE1B4-C752-4243-865E-8B40574E156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59581" y="457622"/>
            <a:ext cx="11331555" cy="553959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Xamarin Community Toolkit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9E026-2CBF-4967-94DD-BD176B3BD612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859581" y="1189357"/>
            <a:ext cx="11331555" cy="5794843"/>
          </a:xfrm>
        </p:spPr>
        <p:txBody>
          <a:bodyPr numCol="2"/>
          <a:lstStyle/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Accessibility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BindableLayout</a:t>
            </a:r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EmptyView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Brushes (Solid &amp; Gradient)</a:t>
            </a:r>
          </a:p>
          <a:p>
            <a:r>
              <a:rPr lang="en-US" sz="2353" dirty="0">
                <a:solidFill>
                  <a:srgbClr val="00B0F0"/>
                </a:solidFill>
              </a:rPr>
              <a:t>C# UI Extensions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CarouselView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Character Spacing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CheckBox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Drag and drop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EmbeddedFonts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>
                <a:solidFill>
                  <a:srgbClr val="00B0F0"/>
                </a:solidFill>
              </a:rPr>
              <a:t>Expander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FontImageSource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GIF Animations</a:t>
            </a: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HTML Label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IndicatorView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Maps+</a:t>
            </a:r>
          </a:p>
          <a:p>
            <a:r>
              <a:rPr lang="en-US" sz="2353" dirty="0" err="1">
                <a:solidFill>
                  <a:srgbClr val="00B0F0"/>
                </a:solidFill>
              </a:rPr>
              <a:t>MediaElement</a:t>
            </a:r>
            <a:endParaRPr lang="en-US" sz="2353" dirty="0">
              <a:solidFill>
                <a:srgbClr val="00B0F0"/>
              </a:solidFill>
            </a:endParaRP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Modal Prompts</a:t>
            </a: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Multi-Binding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RadioButton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RefreshView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RelativeSource</a:t>
            </a:r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 Binding</a:t>
            </a: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Shapes, Paths, Clipping</a:t>
            </a: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Shell Modals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SourceLink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SwipeView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VisualStateManager</a:t>
            </a:r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 Target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WKWebView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+ Much More!</a:t>
            </a:r>
          </a:p>
        </p:txBody>
      </p:sp>
    </p:spTree>
    <p:extLst>
      <p:ext uri="{BB962C8B-B14F-4D97-AF65-F5344CB8AC3E}">
        <p14:creationId xmlns:p14="http://schemas.microsoft.com/office/powerpoint/2010/main" val="686616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51782-5E64-164E-9F0E-6BFE7BBB6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Xamarin Community Toolkit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6633D6-793D-F945-A7DE-23BF2F1A25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41" y="6291232"/>
            <a:ext cx="9161640" cy="371123"/>
          </a:xfrm>
        </p:spPr>
        <p:txBody>
          <a:bodyPr/>
          <a:lstStyle/>
          <a:p>
            <a:r>
              <a:rPr lang="en-US" sz="1372" err="1"/>
              <a:t>github.com</a:t>
            </a:r>
            <a:r>
              <a:rPr lang="en-US" sz="1372"/>
              <a:t>/</a:t>
            </a:r>
            <a:r>
              <a:rPr lang="en-US" sz="1372" err="1"/>
              <a:t>xamarin</a:t>
            </a:r>
            <a:r>
              <a:rPr lang="en-US" sz="1372"/>
              <a:t>/</a:t>
            </a:r>
            <a:r>
              <a:rPr lang="en-US" sz="1372" err="1"/>
              <a:t>xamarincommunitytoolkit</a:t>
            </a:r>
            <a:endParaRPr lang="en-US" sz="1372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97848B-2210-9945-BFAC-0ED69E20670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60122" y="1212522"/>
            <a:ext cx="2886666" cy="1991393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353" b="1"/>
              <a:t>Behaviors</a:t>
            </a:r>
          </a:p>
          <a:p>
            <a:pPr marL="448193" indent="-448193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568"/>
              <a:t>Animations</a:t>
            </a:r>
          </a:p>
          <a:p>
            <a:pPr marL="448193" indent="-448193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568"/>
              <a:t>Validators</a:t>
            </a:r>
          </a:p>
          <a:p>
            <a:pPr marL="448193" indent="-448193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568" err="1"/>
              <a:t>EventToCommand</a:t>
            </a:r>
            <a:endParaRPr lang="en-US" sz="1568"/>
          </a:p>
          <a:p>
            <a:pPr marL="448193" indent="-448193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568" err="1"/>
              <a:t>ImpliedOrderGrid</a:t>
            </a:r>
            <a:endParaRPr lang="en-US" sz="1568"/>
          </a:p>
          <a:p>
            <a:pPr marL="448193" indent="-448193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568"/>
              <a:t>Masked (input)</a:t>
            </a:r>
          </a:p>
          <a:p>
            <a:pPr marL="448193" indent="-448193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568" err="1"/>
              <a:t>UserStoppedTyping</a:t>
            </a:r>
            <a:endParaRPr lang="en-US" sz="1568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06CF98E-1279-EB42-B188-1E23278A32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8571" y="1868939"/>
            <a:ext cx="2973786" cy="2973786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4CC2297-C609-834E-9180-5C55507F8C17}"/>
              </a:ext>
            </a:extLst>
          </p:cNvPr>
          <p:cNvSpPr txBox="1">
            <a:spLocks/>
          </p:cNvSpPr>
          <p:nvPr/>
        </p:nvSpPr>
        <p:spPr>
          <a:xfrm>
            <a:off x="4960122" y="3417169"/>
            <a:ext cx="3107702" cy="1991393"/>
          </a:xfrm>
          <a:prstGeom prst="rect">
            <a:avLst/>
          </a:prstGeom>
        </p:spPr>
        <p:txBody>
          <a:bodyPr vert="horz" wrap="square" lIns="143428" tIns="89642" rIns="143428" bIns="89642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Arial" panose="020B0604020202020204" pitchFamily="34" charset="0"/>
              <a:buNone/>
              <a:tabLst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</a:pPr>
            <a:r>
              <a:rPr lang="en-US" sz="2353" b="1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Converters</a:t>
            </a:r>
          </a:p>
          <a:p>
            <a:pPr marL="448193" indent="-448193"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  <a:buFont typeface="Arial" panose="020B0604020202020204" pitchFamily="34" charset="0"/>
              <a:buChar char="•"/>
            </a:pPr>
            <a:r>
              <a:rPr lang="en-US" sz="1568" err="1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ByteArrayToImageSource</a:t>
            </a:r>
            <a:endParaRPr lang="en-US" sz="1568">
              <a:gradFill>
                <a:gsLst>
                  <a:gs pos="125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  <a:p>
            <a:pPr marL="448193" indent="-448193"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  <a:buFont typeface="Arial" panose="020B0604020202020204" pitchFamily="34" charset="0"/>
              <a:buChar char="•"/>
            </a:pPr>
            <a:r>
              <a:rPr lang="en-US" sz="1568" err="1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ItemSelectedEventArgs</a:t>
            </a:r>
            <a:endParaRPr lang="en-US" sz="1568">
              <a:gradFill>
                <a:gsLst>
                  <a:gs pos="125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  <a:p>
            <a:pPr marL="448193" indent="-448193"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  <a:buFont typeface="Arial" panose="020B0604020202020204" pitchFamily="34" charset="0"/>
              <a:buChar char="•"/>
            </a:pPr>
            <a:r>
              <a:rPr lang="en-US" sz="1568" err="1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MultiConverterParameter</a:t>
            </a:r>
            <a:endParaRPr lang="en-US" sz="1568">
              <a:gradFill>
                <a:gsLst>
                  <a:gs pos="125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  <a:p>
            <a:pPr marL="448193" indent="-448193"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  <a:buFont typeface="Arial" panose="020B0604020202020204" pitchFamily="34" charset="0"/>
              <a:buChar char="•"/>
            </a:pPr>
            <a:r>
              <a:rPr lang="en-US" sz="1568" err="1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NotEqual</a:t>
            </a:r>
            <a:endParaRPr lang="en-US" sz="1568">
              <a:gradFill>
                <a:gsLst>
                  <a:gs pos="125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  <a:p>
            <a:pPr marL="448193" indent="-448193"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  <a:buFont typeface="Arial" panose="020B0604020202020204" pitchFamily="34" charset="0"/>
              <a:buChar char="•"/>
            </a:pPr>
            <a:r>
              <a:rPr lang="en-US" sz="1568" err="1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TextCase</a:t>
            </a:r>
            <a:endParaRPr lang="en-US" sz="1568">
              <a:gradFill>
                <a:gsLst>
                  <a:gs pos="125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  <a:p>
            <a:pPr marL="448193" indent="-448193"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  <a:buFont typeface="Arial" panose="020B0604020202020204" pitchFamily="34" charset="0"/>
              <a:buChar char="•"/>
            </a:pPr>
            <a:r>
              <a:rPr lang="en-US" sz="1568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MANY MORE!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6C76504A-3378-C143-8FD5-C5C782AEFF8D}"/>
              </a:ext>
            </a:extLst>
          </p:cNvPr>
          <p:cNvSpPr txBox="1">
            <a:spLocks/>
          </p:cNvSpPr>
          <p:nvPr/>
        </p:nvSpPr>
        <p:spPr>
          <a:xfrm>
            <a:off x="4960122" y="5621816"/>
            <a:ext cx="3107702" cy="784488"/>
          </a:xfrm>
          <a:prstGeom prst="rect">
            <a:avLst/>
          </a:prstGeom>
        </p:spPr>
        <p:txBody>
          <a:bodyPr vert="horz" wrap="square" lIns="143428" tIns="89642" rIns="143428" bIns="89642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Arial" panose="020B0604020202020204" pitchFamily="34" charset="0"/>
              <a:buNone/>
              <a:tabLst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</a:pPr>
            <a:r>
              <a:rPr lang="en-US" sz="2353" b="1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Effects</a:t>
            </a:r>
          </a:p>
          <a:p>
            <a:pPr marL="448193" indent="-448193"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  <a:buFont typeface="Arial" panose="020B0604020202020204" pitchFamily="34" charset="0"/>
              <a:buChar char="•"/>
            </a:pPr>
            <a:r>
              <a:rPr lang="en-US" sz="1568" err="1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SafeArea</a:t>
            </a:r>
            <a:endParaRPr lang="en-US" sz="1568">
              <a:gradFill>
                <a:gsLst>
                  <a:gs pos="125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DCA3DEDE-0527-B54D-94EF-BC4CCB923357}"/>
              </a:ext>
            </a:extLst>
          </p:cNvPr>
          <p:cNvSpPr txBox="1">
            <a:spLocks/>
          </p:cNvSpPr>
          <p:nvPr/>
        </p:nvSpPr>
        <p:spPr>
          <a:xfrm>
            <a:off x="8473057" y="1221255"/>
            <a:ext cx="2886666" cy="1267251"/>
          </a:xfrm>
          <a:prstGeom prst="rect">
            <a:avLst/>
          </a:prstGeom>
        </p:spPr>
        <p:txBody>
          <a:bodyPr vert="horz" wrap="square" lIns="143428" tIns="89642" rIns="143428" bIns="89642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Arial" panose="020B0604020202020204" pitchFamily="34" charset="0"/>
              <a:buNone/>
              <a:tabLst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</a:pPr>
            <a:r>
              <a:rPr lang="en-US" sz="2353" b="1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Extensions</a:t>
            </a:r>
          </a:p>
          <a:p>
            <a:pPr marL="448193" indent="-448193"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  <a:buFont typeface="Arial" panose="020B0604020202020204" pitchFamily="34" charset="0"/>
              <a:buChar char="•"/>
            </a:pPr>
            <a:r>
              <a:rPr lang="en-US" sz="1568" err="1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ImageResource</a:t>
            </a:r>
            <a:endParaRPr lang="en-US" sz="1568">
              <a:gradFill>
                <a:gsLst>
                  <a:gs pos="125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  <a:p>
            <a:pPr marL="448193" indent="-448193"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  <a:buFont typeface="Arial" panose="020B0604020202020204" pitchFamily="34" charset="0"/>
              <a:buChar char="•"/>
            </a:pPr>
            <a:r>
              <a:rPr lang="en-US" sz="1568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Translate</a:t>
            </a:r>
          </a:p>
          <a:p>
            <a:pPr marL="448193" indent="-448193"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  <a:buFont typeface="Arial" panose="020B0604020202020204" pitchFamily="34" charset="0"/>
              <a:buChar char="•"/>
            </a:pPr>
            <a:r>
              <a:rPr lang="en-US" sz="1568" err="1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ValueConverter</a:t>
            </a:r>
            <a:endParaRPr lang="en-US" sz="1568">
              <a:gradFill>
                <a:gsLst>
                  <a:gs pos="125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A13D23E5-4C53-F44F-AEC6-8BED6655D556}"/>
              </a:ext>
            </a:extLst>
          </p:cNvPr>
          <p:cNvSpPr txBox="1">
            <a:spLocks/>
          </p:cNvSpPr>
          <p:nvPr/>
        </p:nvSpPr>
        <p:spPr>
          <a:xfrm>
            <a:off x="8473057" y="2517239"/>
            <a:ext cx="2886666" cy="1267251"/>
          </a:xfrm>
          <a:prstGeom prst="rect">
            <a:avLst/>
          </a:prstGeom>
        </p:spPr>
        <p:txBody>
          <a:bodyPr vert="horz" wrap="square" lIns="143428" tIns="89642" rIns="143428" bIns="89642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Arial" panose="020B0604020202020204" pitchFamily="34" charset="0"/>
              <a:buNone/>
              <a:tabLst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</a:pPr>
            <a:r>
              <a:rPr lang="en-US" sz="2353" b="1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Helpers</a:t>
            </a:r>
          </a:p>
          <a:p>
            <a:pPr marL="448193" indent="-448193"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  <a:buFont typeface="Arial" panose="020B0604020202020204" pitchFamily="34" charset="0"/>
              <a:buChar char="•"/>
            </a:pPr>
            <a:r>
              <a:rPr lang="en-US" sz="1568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Localization</a:t>
            </a:r>
          </a:p>
          <a:p>
            <a:pPr marL="448193" indent="-448193"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  <a:buFont typeface="Arial" panose="020B0604020202020204" pitchFamily="34" charset="0"/>
              <a:buChar char="•"/>
            </a:pPr>
            <a:r>
              <a:rPr lang="en-US" sz="1568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Subscription</a:t>
            </a:r>
          </a:p>
          <a:p>
            <a:pPr marL="448193" indent="-448193"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  <a:buFont typeface="Arial" panose="020B0604020202020204" pitchFamily="34" charset="0"/>
              <a:buChar char="•"/>
            </a:pPr>
            <a:r>
              <a:rPr lang="en-US" sz="1568" err="1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WeakEvent</a:t>
            </a:r>
            <a:endParaRPr lang="en-US" sz="1568">
              <a:gradFill>
                <a:gsLst>
                  <a:gs pos="125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C9B451D-6807-5A41-94A2-4A8FEEA4028C}"/>
              </a:ext>
            </a:extLst>
          </p:cNvPr>
          <p:cNvSpPr txBox="1">
            <a:spLocks/>
          </p:cNvSpPr>
          <p:nvPr/>
        </p:nvSpPr>
        <p:spPr>
          <a:xfrm>
            <a:off x="8473055" y="3907368"/>
            <a:ext cx="3107701" cy="1025869"/>
          </a:xfrm>
          <a:prstGeom prst="rect">
            <a:avLst/>
          </a:prstGeom>
        </p:spPr>
        <p:txBody>
          <a:bodyPr vert="horz" wrap="square" lIns="143428" tIns="89642" rIns="143428" bIns="89642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Arial" panose="020B0604020202020204" pitchFamily="34" charset="0"/>
              <a:buNone/>
              <a:tabLst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</a:pPr>
            <a:r>
              <a:rPr lang="en-US" sz="2353" b="1" err="1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ObjectModel</a:t>
            </a:r>
            <a:endParaRPr lang="en-US" sz="2353" b="1">
              <a:gradFill>
                <a:gsLst>
                  <a:gs pos="125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  <a:p>
            <a:pPr marL="448193" indent="-448193"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  <a:buFont typeface="Arial" panose="020B0604020202020204" pitchFamily="34" charset="0"/>
              <a:buChar char="•"/>
            </a:pPr>
            <a:r>
              <a:rPr lang="en-US" sz="1568" err="1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AsyncCommand</a:t>
            </a:r>
            <a:endParaRPr lang="en-US" sz="1568">
              <a:gradFill>
                <a:gsLst>
                  <a:gs pos="125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  <a:p>
            <a:pPr marL="448193" indent="-448193"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  <a:buFont typeface="Arial" panose="020B0604020202020204" pitchFamily="34" charset="0"/>
              <a:buChar char="•"/>
            </a:pPr>
            <a:r>
              <a:rPr lang="en-US" sz="1568" err="1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ObservableRangeCollection</a:t>
            </a:r>
            <a:endParaRPr lang="en-US" sz="1568">
              <a:gradFill>
                <a:gsLst>
                  <a:gs pos="125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9E4910B7-53BF-A344-9361-F94BEE2152FB}"/>
              </a:ext>
            </a:extLst>
          </p:cNvPr>
          <p:cNvSpPr txBox="1">
            <a:spLocks/>
          </p:cNvSpPr>
          <p:nvPr/>
        </p:nvSpPr>
        <p:spPr>
          <a:xfrm>
            <a:off x="8473055" y="5033823"/>
            <a:ext cx="3107701" cy="1750013"/>
          </a:xfrm>
          <a:prstGeom prst="rect">
            <a:avLst/>
          </a:prstGeom>
        </p:spPr>
        <p:txBody>
          <a:bodyPr vert="horz" wrap="square" lIns="143428" tIns="89642" rIns="143428" bIns="89642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Arial" panose="020B0604020202020204" pitchFamily="34" charset="0"/>
              <a:buNone/>
              <a:tabLst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</a:pPr>
            <a:r>
              <a:rPr lang="en-US" sz="2353" b="1" dirty="0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Views</a:t>
            </a:r>
          </a:p>
          <a:p>
            <a:pPr marL="448193" indent="-448193"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  <a:buFont typeface="Arial" panose="020B0604020202020204" pitchFamily="34" charset="0"/>
              <a:buChar char="•"/>
            </a:pPr>
            <a:r>
              <a:rPr lang="en-US" sz="1568" dirty="0" err="1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CameraView</a:t>
            </a:r>
            <a:endParaRPr lang="en-US" sz="1568" dirty="0">
              <a:gradFill>
                <a:gsLst>
                  <a:gs pos="125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  <a:p>
            <a:pPr marL="448193" indent="-448193"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  <a:buFont typeface="Arial" panose="020B0604020202020204" pitchFamily="34" charset="0"/>
              <a:buChar char="•"/>
            </a:pPr>
            <a:r>
              <a:rPr lang="en-US" sz="1568" dirty="0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Expander</a:t>
            </a:r>
          </a:p>
          <a:p>
            <a:pPr marL="448193" indent="-448193"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  <a:buFont typeface="Arial" panose="020B0604020202020204" pitchFamily="34" charset="0"/>
              <a:buChar char="•"/>
            </a:pPr>
            <a:r>
              <a:rPr lang="en-US" sz="1568" dirty="0" err="1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RangeSlider</a:t>
            </a:r>
            <a:endParaRPr lang="en-US" sz="1568" dirty="0">
              <a:gradFill>
                <a:gsLst>
                  <a:gs pos="125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  <a:p>
            <a:pPr marL="448193" indent="-448193"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  <a:buFont typeface="Arial" panose="020B0604020202020204" pitchFamily="34" charset="0"/>
              <a:buChar char="•"/>
            </a:pPr>
            <a:r>
              <a:rPr lang="en-US" sz="1568" dirty="0" err="1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AvatarView</a:t>
            </a:r>
            <a:endParaRPr lang="en-US" sz="1568" dirty="0">
              <a:gradFill>
                <a:gsLst>
                  <a:gs pos="125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  <a:p>
            <a:pPr marL="448193" indent="-448193" defTabSz="914367">
              <a:lnSpc>
                <a:spcPct val="100000"/>
              </a:lnSpc>
              <a:spcBef>
                <a:spcPts val="0"/>
              </a:spcBef>
              <a:buClr>
                <a:srgbClr val="353535"/>
              </a:buClr>
              <a:buFont typeface="Arial" panose="020B0604020202020204" pitchFamily="34" charset="0"/>
              <a:buChar char="•"/>
            </a:pPr>
            <a:r>
              <a:rPr lang="en-US" sz="1568" dirty="0" err="1">
                <a:gradFill>
                  <a:gsLst>
                    <a:gs pos="1250">
                      <a:srgbClr val="353535"/>
                    </a:gs>
                    <a:gs pos="100000">
                      <a:srgbClr val="353535"/>
                    </a:gs>
                  </a:gsLst>
                  <a:lin ang="5400000" scaled="0"/>
                </a:gradFill>
                <a:latin typeface="Segoe UI Semilight"/>
              </a:rPr>
              <a:t>TabView</a:t>
            </a:r>
            <a:endParaRPr lang="en-US" sz="1568" dirty="0">
              <a:gradFill>
                <a:gsLst>
                  <a:gs pos="125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984713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4C5E-5A98-4D6A-B4C7-B13C9818D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C# UI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857319-F444-499B-B838-FC326E30C279}"/>
              </a:ext>
            </a:extLst>
          </p:cNvPr>
          <p:cNvSpPr txBox="1"/>
          <p:nvPr/>
        </p:nvSpPr>
        <p:spPr>
          <a:xfrm>
            <a:off x="589045" y="1258649"/>
            <a:ext cx="11584000" cy="46782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192"/>
            <a:r>
              <a:rPr lang="en-US" sz="1600">
                <a:solidFill>
                  <a:srgbClr val="9CDCFE"/>
                </a:solidFill>
                <a:latin typeface="Consolas" panose="020B0609020204030204" pitchFamily="49" charset="0"/>
              </a:rPr>
              <a:t>Content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>
                <a:solidFill>
                  <a:srgbClr val="569CD6"/>
                </a:solidFill>
                <a:latin typeface="Consolas" panose="020B0609020204030204" pitchFamily="49" charset="0"/>
              </a:rPr>
              <a:t>new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>
                <a:solidFill>
                  <a:srgbClr val="9CDCFE"/>
                </a:solidFill>
                <a:latin typeface="Consolas" panose="020B0609020204030204" pitchFamily="49" charset="0"/>
              </a:rPr>
              <a:t>Grid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{</a:t>
            </a:r>
          </a:p>
          <a:p>
            <a:pPr defTabSz="914192"/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err="1">
                <a:solidFill>
                  <a:srgbClr val="9CDCFE"/>
                </a:solidFill>
                <a:latin typeface="Consolas" panose="020B0609020204030204" pitchFamily="49" charset="0"/>
              </a:rPr>
              <a:t>RowSpacing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pPr defTabSz="914192"/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err="1">
                <a:solidFill>
                  <a:srgbClr val="9CDCFE"/>
                </a:solidFill>
                <a:latin typeface="Consolas" panose="020B0609020204030204" pitchFamily="49" charset="0"/>
              </a:rPr>
              <a:t>RowDefinitions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err="1">
                <a:solidFill>
                  <a:srgbClr val="9CDCFE"/>
                </a:solidFill>
                <a:latin typeface="Consolas" panose="020B0609020204030204" pitchFamily="49" charset="0"/>
              </a:rPr>
              <a:t>Rows</a:t>
            </a:r>
            <a:r>
              <a:rPr lang="en-US" sz="160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err="1">
                <a:solidFill>
                  <a:srgbClr val="DCDCAA"/>
                </a:solidFill>
                <a:latin typeface="Consolas" panose="020B0609020204030204" pitchFamily="49" charset="0"/>
              </a:rPr>
              <a:t>Define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</a:p>
          <a:p>
            <a:pPr defTabSz="914192"/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       (</a:t>
            </a:r>
            <a:r>
              <a:rPr lang="en-US" sz="1600" err="1">
                <a:solidFill>
                  <a:srgbClr val="9CDCFE"/>
                </a:solidFill>
                <a:latin typeface="Consolas" panose="020B0609020204030204" pitchFamily="49" charset="0"/>
              </a:rPr>
              <a:t>PageRow</a:t>
            </a:r>
            <a:r>
              <a:rPr lang="en-US" sz="160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err="1">
                <a:solidFill>
                  <a:srgbClr val="9CDCFE"/>
                </a:solidFill>
                <a:latin typeface="Consolas" panose="020B0609020204030204" pitchFamily="49" charset="0"/>
              </a:rPr>
              <a:t>Header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600">
                <a:solidFill>
                  <a:srgbClr val="9CDCFE"/>
                </a:solidFill>
                <a:latin typeface="Consolas" panose="020B0609020204030204" pitchFamily="49" charset="0"/>
              </a:rPr>
              <a:t>Auto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),</a:t>
            </a:r>
          </a:p>
          <a:p>
            <a:pPr defTabSz="914192"/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       (</a:t>
            </a:r>
            <a:r>
              <a:rPr lang="en-US" sz="1600" err="1">
                <a:solidFill>
                  <a:srgbClr val="9CDCFE"/>
                </a:solidFill>
                <a:latin typeface="Consolas" panose="020B0609020204030204" pitchFamily="49" charset="0"/>
              </a:rPr>
              <a:t>PageRow</a:t>
            </a:r>
            <a:r>
              <a:rPr lang="en-US" sz="160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err="1">
                <a:solidFill>
                  <a:srgbClr val="9CDCFE"/>
                </a:solidFill>
                <a:latin typeface="Consolas" panose="020B0609020204030204" pitchFamily="49" charset="0"/>
              </a:rPr>
              <a:t>Body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 , </a:t>
            </a:r>
            <a:r>
              <a:rPr lang="en-US" sz="1600">
                <a:solidFill>
                  <a:srgbClr val="9CDCFE"/>
                </a:solidFill>
                <a:latin typeface="Consolas" panose="020B0609020204030204" pitchFamily="49" charset="0"/>
              </a:rPr>
              <a:t>Star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defTabSz="914192"/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   ),</a:t>
            </a:r>
            <a:b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>
                <a:solidFill>
                  <a:srgbClr val="9CDCFE"/>
                </a:solidFill>
                <a:latin typeface="Consolas" panose="020B0609020204030204" pitchFamily="49" charset="0"/>
              </a:rPr>
              <a:t>Children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= {</a:t>
            </a:r>
          </a:p>
          <a:p>
            <a:pPr defTabSz="914192"/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>
                <a:solidFill>
                  <a:srgbClr val="569CD6"/>
                </a:solidFill>
                <a:latin typeface="Consolas" panose="020B0609020204030204" pitchFamily="49" charset="0"/>
              </a:rPr>
              <a:t>new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err="1">
                <a:solidFill>
                  <a:srgbClr val="4EC9B0"/>
                </a:solidFill>
                <a:latin typeface="Consolas" panose="020B0609020204030204" pitchFamily="49" charset="0"/>
              </a:rPr>
              <a:t>ScrollView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{ </a:t>
            </a:r>
            <a:r>
              <a:rPr lang="en-US" sz="1600">
                <a:solidFill>
                  <a:srgbClr val="9CDCFE"/>
                </a:solidFill>
                <a:latin typeface="Consolas" panose="020B0609020204030204" pitchFamily="49" charset="0"/>
              </a:rPr>
              <a:t>Content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>
                <a:solidFill>
                  <a:srgbClr val="569CD6"/>
                </a:solidFill>
                <a:latin typeface="Consolas" panose="020B0609020204030204" pitchFamily="49" charset="0"/>
              </a:rPr>
              <a:t>new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>
                <a:solidFill>
                  <a:srgbClr val="4EC9B0"/>
                </a:solidFill>
                <a:latin typeface="Consolas" panose="020B0609020204030204" pitchFamily="49" charset="0"/>
              </a:rPr>
              <a:t>StackLayout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{ </a:t>
            </a:r>
            <a:r>
              <a:rPr lang="en-US" sz="1600">
                <a:solidFill>
                  <a:srgbClr val="9CDCFE"/>
                </a:solidFill>
                <a:latin typeface="Consolas" panose="020B0609020204030204" pitchFamily="49" charset="0"/>
              </a:rPr>
              <a:t>Children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= {</a:t>
            </a:r>
          </a:p>
          <a:p>
            <a:pPr defTabSz="914192"/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>
                <a:solidFill>
                  <a:srgbClr val="569CD6"/>
                </a:solidFill>
                <a:latin typeface="Consolas" panose="020B0609020204030204" pitchFamily="49" charset="0"/>
              </a:rPr>
              <a:t>new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>
                <a:solidFill>
                  <a:srgbClr val="4EC9B0"/>
                </a:solidFill>
                <a:latin typeface="Consolas" panose="020B0609020204030204" pitchFamily="49" charset="0"/>
              </a:rPr>
              <a:t>Button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{ </a:t>
            </a:r>
            <a:r>
              <a:rPr lang="en-US" sz="1600">
                <a:solidFill>
                  <a:srgbClr val="9CDCFE"/>
                </a:solidFill>
                <a:latin typeface="Consolas" panose="020B0609020204030204" pitchFamily="49" charset="0"/>
              </a:rPr>
              <a:t>Text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err="1">
                <a:solidFill>
                  <a:srgbClr val="569CD6"/>
                </a:solidFill>
                <a:latin typeface="Consolas" panose="020B0609020204030204" pitchFamily="49" charset="0"/>
              </a:rPr>
              <a:t>nameof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err="1">
                <a:solidFill>
                  <a:srgbClr val="9CDCFE"/>
                </a:solidFill>
                <a:latin typeface="Consolas" panose="020B0609020204030204" pitchFamily="49" charset="0"/>
              </a:rPr>
              <a:t>RegistrationCodePage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) } </a:t>
            </a:r>
          </a:p>
          <a:p>
            <a:pPr marL="1828383" lvl="4" defTabSz="914192"/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>
                <a:solidFill>
                  <a:srgbClr val="DCDCAA"/>
                </a:solidFill>
                <a:latin typeface="Consolas" panose="020B0609020204030204" pitchFamily="49" charset="0"/>
              </a:rPr>
              <a:t>Style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sz="1600" err="1">
                <a:solidFill>
                  <a:srgbClr val="9CDCFE"/>
                </a:solidFill>
                <a:latin typeface="Consolas" panose="020B0609020204030204" pitchFamily="49" charset="0"/>
              </a:rPr>
              <a:t>FilledButton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defTabSz="914192"/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.</a:t>
            </a:r>
            <a:r>
              <a:rPr lang="en-US" sz="1600" err="1">
                <a:solidFill>
                  <a:srgbClr val="DCDCAA"/>
                </a:solidFill>
                <a:latin typeface="Consolas" panose="020B0609020204030204" pitchFamily="49" charset="0"/>
              </a:rPr>
              <a:t>FillExpandH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() </a:t>
            </a:r>
          </a:p>
          <a:p>
            <a:pPr marL="1828383" lvl="4" defTabSz="914192"/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>
                <a:solidFill>
                  <a:srgbClr val="DCDCAA"/>
                </a:solidFill>
                <a:latin typeface="Consolas" panose="020B0609020204030204" pitchFamily="49" charset="0"/>
              </a:rPr>
              <a:t>Margin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sz="1600" err="1">
                <a:solidFill>
                  <a:srgbClr val="9CDCFE"/>
                </a:solidFill>
                <a:latin typeface="Consolas" panose="020B0609020204030204" pitchFamily="49" charset="0"/>
              </a:rPr>
              <a:t>PageMarginSize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defTabSz="914192"/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.</a:t>
            </a:r>
            <a:r>
              <a:rPr lang="en-US" sz="1600">
                <a:solidFill>
                  <a:srgbClr val="DCDCAA"/>
                </a:solidFill>
                <a:latin typeface="Consolas" panose="020B0609020204030204" pitchFamily="49" charset="0"/>
              </a:rPr>
              <a:t>Bind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sz="1600" err="1">
                <a:solidFill>
                  <a:srgbClr val="569CD6"/>
                </a:solidFill>
                <a:latin typeface="Consolas" panose="020B0609020204030204" pitchFamily="49" charset="0"/>
              </a:rPr>
              <a:t>nameof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err="1">
                <a:solidFill>
                  <a:srgbClr val="9CDCFE"/>
                </a:solidFill>
                <a:latin typeface="Consolas" panose="020B0609020204030204" pitchFamily="49" charset="0"/>
              </a:rPr>
              <a:t>vm</a:t>
            </a:r>
            <a:r>
              <a:rPr lang="en-US" sz="160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err="1">
                <a:solidFill>
                  <a:srgbClr val="9CDCFE"/>
                </a:solidFill>
                <a:latin typeface="Consolas" panose="020B0609020204030204" pitchFamily="49" charset="0"/>
              </a:rPr>
              <a:t>ContinueToRegistrationCommand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)),</a:t>
            </a:r>
          </a:p>
          <a:p>
            <a:pPr defTabSz="914192"/>
            <a:b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>
                <a:solidFill>
                  <a:srgbClr val="569CD6"/>
                </a:solidFill>
                <a:latin typeface="Consolas" panose="020B0609020204030204" pitchFamily="49" charset="0"/>
              </a:rPr>
              <a:t>new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>
                <a:solidFill>
                  <a:srgbClr val="4EC9B0"/>
                </a:solidFill>
                <a:latin typeface="Consolas" panose="020B0609020204030204" pitchFamily="49" charset="0"/>
              </a:rPr>
              <a:t>Button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{ </a:t>
            </a:r>
            <a:r>
              <a:rPr lang="en-US" sz="1600">
                <a:solidFill>
                  <a:srgbClr val="9CDCFE"/>
                </a:solidFill>
                <a:latin typeface="Consolas" panose="020B0609020204030204" pitchFamily="49" charset="0"/>
              </a:rPr>
              <a:t>Text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err="1">
                <a:solidFill>
                  <a:srgbClr val="569CD6"/>
                </a:solidFill>
                <a:latin typeface="Consolas" panose="020B0609020204030204" pitchFamily="49" charset="0"/>
              </a:rPr>
              <a:t>nameof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err="1">
                <a:solidFill>
                  <a:srgbClr val="9CDCFE"/>
                </a:solidFill>
                <a:latin typeface="Consolas" panose="020B0609020204030204" pitchFamily="49" charset="0"/>
              </a:rPr>
              <a:t>NestedListPage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) } </a:t>
            </a:r>
          </a:p>
          <a:p>
            <a:pPr marL="1828383" lvl="4" defTabSz="914192"/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>
                <a:solidFill>
                  <a:srgbClr val="DCDCAA"/>
                </a:solidFill>
                <a:latin typeface="Consolas" panose="020B0609020204030204" pitchFamily="49" charset="0"/>
              </a:rPr>
              <a:t>Style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sz="1600" err="1">
                <a:solidFill>
                  <a:srgbClr val="9CDCFE"/>
                </a:solidFill>
                <a:latin typeface="Consolas" panose="020B0609020204030204" pitchFamily="49" charset="0"/>
              </a:rPr>
              <a:t>FilledButton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defTabSz="914192"/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.</a:t>
            </a:r>
            <a:r>
              <a:rPr lang="en-US" sz="1600" err="1">
                <a:solidFill>
                  <a:srgbClr val="DCDCAA"/>
                </a:solidFill>
                <a:latin typeface="Consolas" panose="020B0609020204030204" pitchFamily="49" charset="0"/>
              </a:rPr>
              <a:t>FillExpandH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() </a:t>
            </a:r>
          </a:p>
          <a:p>
            <a:pPr marL="1828383" lvl="4" defTabSz="914192"/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>
                <a:solidFill>
                  <a:srgbClr val="DCDCAA"/>
                </a:solidFill>
                <a:latin typeface="Consolas" panose="020B0609020204030204" pitchFamily="49" charset="0"/>
              </a:rPr>
              <a:t>Margin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sz="1600" err="1">
                <a:solidFill>
                  <a:srgbClr val="9CDCFE"/>
                </a:solidFill>
                <a:latin typeface="Consolas" panose="020B0609020204030204" pitchFamily="49" charset="0"/>
              </a:rPr>
              <a:t>PageMarginSize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defTabSz="914192"/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.</a:t>
            </a:r>
            <a:r>
              <a:rPr lang="en-US" sz="1600">
                <a:solidFill>
                  <a:srgbClr val="DCDCAA"/>
                </a:solidFill>
                <a:latin typeface="Consolas" panose="020B0609020204030204" pitchFamily="49" charset="0"/>
              </a:rPr>
              <a:t>Bind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sz="1600" err="1">
                <a:solidFill>
                  <a:srgbClr val="569CD6"/>
                </a:solidFill>
                <a:latin typeface="Consolas" panose="020B0609020204030204" pitchFamily="49" charset="0"/>
              </a:rPr>
              <a:t>nameof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err="1">
                <a:solidFill>
                  <a:srgbClr val="9CDCFE"/>
                </a:solidFill>
                <a:latin typeface="Consolas" panose="020B0609020204030204" pitchFamily="49" charset="0"/>
              </a:rPr>
              <a:t>vm</a:t>
            </a:r>
            <a:r>
              <a:rPr lang="en-US" sz="160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err="1">
                <a:solidFill>
                  <a:srgbClr val="9CDCFE"/>
                </a:solidFill>
                <a:latin typeface="Consolas" panose="020B0609020204030204" pitchFamily="49" charset="0"/>
              </a:rPr>
              <a:t>ContinueToNestedListCommand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)),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EAF3F2-11CC-4B9E-AA1F-73D0CAAA867B}"/>
              </a:ext>
            </a:extLst>
          </p:cNvPr>
          <p:cNvSpPr/>
          <p:nvPr/>
        </p:nvSpPr>
        <p:spPr>
          <a:xfrm>
            <a:off x="589044" y="6181936"/>
            <a:ext cx="3574511" cy="3692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192"/>
            <a:r>
              <a:rPr lang="en-US" sz="1765">
                <a:solidFill>
                  <a:srgbClr val="FFFFFF"/>
                </a:solidFill>
                <a:latin typeface="Segoe UI"/>
                <a:hlinkClick r:id="rId3"/>
              </a:rPr>
              <a:t>https://github.com/VincentH-Net</a:t>
            </a:r>
            <a:endParaRPr lang="en-US" sz="1765">
              <a:solidFill>
                <a:srgbClr val="FFFFFF"/>
              </a:solidFill>
              <a:latin typeface="Segoe U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5D5CF7-AFD4-4097-94B9-6F2F20601F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6860" y="595518"/>
            <a:ext cx="3146097" cy="566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44959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4C5E-5A98-4D6A-B4C7-B13C9818D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Expander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982C8DAE-B505-45C5-B2E3-5712C122ADD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9869" y="831641"/>
            <a:ext cx="7618919" cy="5714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A98C914-6D41-44CA-9564-9D5FF5E99CD5}"/>
              </a:ext>
            </a:extLst>
          </p:cNvPr>
          <p:cNvSpPr/>
          <p:nvPr/>
        </p:nvSpPr>
        <p:spPr bwMode="auto">
          <a:xfrm>
            <a:off x="6381043" y="457623"/>
            <a:ext cx="2514203" cy="686831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293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solidFill>
                <a:srgbClr val="000000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857319-F444-499B-B838-FC326E30C279}"/>
              </a:ext>
            </a:extLst>
          </p:cNvPr>
          <p:cNvSpPr txBox="1"/>
          <p:nvPr/>
        </p:nvSpPr>
        <p:spPr>
          <a:xfrm>
            <a:off x="589045" y="1258649"/>
            <a:ext cx="11584000" cy="30469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192"/>
            <a:r>
              <a:rPr lang="en-US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xct:</a:t>
            </a:r>
            <a:r>
              <a:rPr lang="en-US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Expander</a:t>
            </a:r>
            <a:r>
              <a:rPr lang="en-US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</a:p>
          <a:p>
            <a:pPr defTabSz="914192"/>
            <a:r>
              <a:rPr lang="en-US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 dirty="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ExpandAnimationEasing</a:t>
            </a:r>
            <a:r>
              <a:rPr lang="en-US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x:Static</a:t>
            </a:r>
            <a:r>
              <a:rPr lang="en-US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  <a:r>
              <a:rPr lang="en-US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Easing.Linear</a:t>
            </a:r>
            <a:r>
              <a:rPr lang="en-US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endParaRPr lang="en-US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 dirty="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CollapseAnimationEasing</a:t>
            </a:r>
            <a:r>
              <a:rPr lang="en-US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x:Static</a:t>
            </a:r>
            <a:r>
              <a:rPr lang="en-US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  <a:r>
              <a:rPr lang="en-US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Easing.Linear</a:t>
            </a:r>
            <a:r>
              <a:rPr lang="en-US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endParaRPr lang="en-US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 dirty="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IsExpanded</a:t>
            </a:r>
            <a:r>
              <a:rPr lang="en-US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"{Binding </a:t>
            </a:r>
            <a:r>
              <a:rPr lang="en-US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IsDetailVisible</a:t>
            </a:r>
            <a:r>
              <a:rPr lang="en-US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, Mode=</a:t>
            </a:r>
            <a:r>
              <a:rPr lang="en-US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TwoWay</a:t>
            </a:r>
            <a:r>
              <a:rPr lang="en-US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r>
              <a:rPr lang="en-US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1800" dirty="0" err="1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xct:</a:t>
            </a:r>
            <a:r>
              <a:rPr lang="en-US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Expander.Header</a:t>
            </a:r>
            <a:r>
              <a:rPr lang="en-US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    </a:t>
            </a:r>
            <a:r>
              <a:rPr lang="en-US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v:HeaderView</a:t>
            </a:r>
            <a:r>
              <a:rPr lang="en-US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</a:t>
            </a:r>
            <a:r>
              <a:rPr lang="en-US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/&gt;</a:t>
            </a:r>
            <a:endParaRPr lang="en-US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&lt;/</a:t>
            </a:r>
            <a:r>
              <a:rPr lang="en-US" sz="1800" dirty="0" err="1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xct:</a:t>
            </a:r>
            <a:r>
              <a:rPr lang="en-US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Expander.Header</a:t>
            </a:r>
            <a:r>
              <a:rPr lang="en-US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br>
              <a:rPr lang="en-US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</a:br>
            <a:r>
              <a:rPr lang="en-US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  <a:r>
              <a:rPr lang="en-US" dirty="0">
                <a:solidFill>
                  <a:srgbClr val="6A9955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&lt;!-- content --&gt;</a:t>
            </a:r>
            <a:endParaRPr lang="en-US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192"/>
            <a:r>
              <a:rPr lang="en-US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    </a:t>
            </a:r>
          </a:p>
          <a:p>
            <a:pPr defTabSz="914192"/>
            <a:r>
              <a:rPr lang="en-US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&lt;/</a:t>
            </a:r>
            <a:r>
              <a:rPr lang="en-US" sz="1800" dirty="0" err="1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xct:</a:t>
            </a:r>
            <a:r>
              <a:rPr lang="en-US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Expander</a:t>
            </a:r>
            <a:r>
              <a:rPr lang="en-US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EAF3F2-11CC-4B9E-AA1F-73D0CAAA867B}"/>
              </a:ext>
            </a:extLst>
          </p:cNvPr>
          <p:cNvSpPr/>
          <p:nvPr/>
        </p:nvSpPr>
        <p:spPr>
          <a:xfrm>
            <a:off x="589045" y="6181936"/>
            <a:ext cx="3254148" cy="3692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192"/>
            <a:r>
              <a:rPr lang="en-US" sz="1765">
                <a:solidFill>
                  <a:srgbClr val="D2D2D2"/>
                </a:solidFill>
                <a:latin typeface="Segoe UI"/>
              </a:rPr>
              <a:t>https://github.com/jsuarezruiz</a:t>
            </a:r>
          </a:p>
        </p:txBody>
      </p:sp>
    </p:spTree>
    <p:extLst>
      <p:ext uri="{BB962C8B-B14F-4D97-AF65-F5344CB8AC3E}">
        <p14:creationId xmlns:p14="http://schemas.microsoft.com/office/powerpoint/2010/main" val="297391513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FD220-2A79-E042-AC8E-A9222D7A1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74" y="365125"/>
            <a:ext cx="5119781" cy="1951353"/>
          </a:xfrm>
        </p:spPr>
        <p:txBody>
          <a:bodyPr vert="horz" wrap="square" lIns="45720" tIns="22860" rIns="45720" bIns="22860" rtlCol="0" anchor="ctr">
            <a:normAutofit fontScale="90000"/>
          </a:bodyPr>
          <a:lstStyle/>
          <a:p>
            <a:pPr defTabSz="457200"/>
            <a:br>
              <a:rPr lang="en-US">
                <a:latin typeface="+mj-lt"/>
              </a:rPr>
            </a:br>
            <a:br>
              <a:rPr lang="en-US">
                <a:latin typeface="+mj-lt"/>
              </a:rPr>
            </a:br>
            <a:br>
              <a:rPr lang="en-US">
                <a:latin typeface="+mj-lt"/>
              </a:rPr>
            </a:br>
            <a:r>
              <a:rPr lang="en-US">
                <a:latin typeface="+mj-lt"/>
              </a:rPr>
              <a:t>Javier Suárez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499C6F-B62D-374C-B47D-A9A5CF8E93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675" y="2575034"/>
            <a:ext cx="5119780" cy="3462228"/>
          </a:xfrm>
        </p:spPr>
        <p:txBody>
          <a:bodyPr vert="horz" wrap="square" lIns="45720" tIns="22860" rIns="45720" bIns="22860" rtlCol="0">
            <a:normAutofit/>
          </a:bodyPr>
          <a:lstStyle/>
          <a:p>
            <a:pPr defTabSz="457200"/>
            <a:r>
              <a:rPr lang="en-US" sz="1800" dirty="0"/>
              <a:t>Hi!. Mi name is Javier, </a:t>
            </a:r>
            <a:r>
              <a:rPr lang="es-ES" sz="1800" dirty="0"/>
              <a:t>I </a:t>
            </a:r>
            <a:r>
              <a:rPr lang="es-ES" sz="1800" dirty="0" err="1"/>
              <a:t>work</a:t>
            </a:r>
            <a:r>
              <a:rPr lang="es-ES" sz="1800" dirty="0"/>
              <a:t> in </a:t>
            </a:r>
            <a:r>
              <a:rPr lang="es-ES" sz="1800" dirty="0" err="1"/>
              <a:t>the</a:t>
            </a:r>
            <a:r>
              <a:rPr lang="es-ES" sz="1800" dirty="0"/>
              <a:t> </a:t>
            </a:r>
            <a:r>
              <a:rPr lang="es-ES" sz="1800" dirty="0" err="1"/>
              <a:t>Xamarin.Forms</a:t>
            </a:r>
            <a:r>
              <a:rPr lang="es-ES" sz="1800" dirty="0"/>
              <a:t> and .NET MAUI </a:t>
            </a:r>
            <a:r>
              <a:rPr lang="es-ES" sz="1800" dirty="0" err="1"/>
              <a:t>team</a:t>
            </a:r>
            <a:r>
              <a:rPr lang="es-ES" sz="1800" dirty="0"/>
              <a:t> at Microsoft. </a:t>
            </a:r>
            <a:r>
              <a:rPr lang="es-ES" sz="1800" dirty="0">
                <a:effectLst/>
              </a:rPr>
              <a:t>I </a:t>
            </a:r>
            <a:r>
              <a:rPr lang="es-ES" sz="1800" dirty="0" err="1">
                <a:effectLst/>
              </a:rPr>
              <a:t>love</a:t>
            </a:r>
            <a:r>
              <a:rPr lang="es-ES" sz="1800" dirty="0">
                <a:effectLst/>
              </a:rPr>
              <a:t> </a:t>
            </a:r>
            <a:r>
              <a:rPr lang="es-ES" sz="1800" dirty="0" err="1">
                <a:effectLst/>
              </a:rPr>
              <a:t>participating</a:t>
            </a:r>
            <a:r>
              <a:rPr lang="es-ES" sz="1800" dirty="0">
                <a:effectLst/>
              </a:rPr>
              <a:t> in </a:t>
            </a:r>
            <a:r>
              <a:rPr lang="es-ES" sz="1800" dirty="0" err="1">
                <a:effectLst/>
              </a:rPr>
              <a:t>technical</a:t>
            </a:r>
            <a:r>
              <a:rPr lang="es-ES" sz="1800" dirty="0">
                <a:effectLst/>
              </a:rPr>
              <a:t> </a:t>
            </a:r>
            <a:r>
              <a:rPr lang="es-ES" sz="1800" dirty="0" err="1">
                <a:effectLst/>
              </a:rPr>
              <a:t>communities</a:t>
            </a:r>
            <a:r>
              <a:rPr lang="es-ES" sz="1800" dirty="0">
                <a:effectLst/>
              </a:rPr>
              <a:t> and I am </a:t>
            </a:r>
            <a:r>
              <a:rPr lang="es-ES" sz="1800" dirty="0" err="1">
                <a:effectLst/>
              </a:rPr>
              <a:t>the</a:t>
            </a:r>
            <a:r>
              <a:rPr lang="es-ES" sz="1800" dirty="0">
                <a:effectLst/>
              </a:rPr>
              <a:t> </a:t>
            </a:r>
            <a:r>
              <a:rPr lang="es-ES" sz="1800" dirty="0" err="1">
                <a:effectLst/>
              </a:rPr>
              <a:t>coordinator</a:t>
            </a:r>
            <a:r>
              <a:rPr lang="es-ES" sz="1800" dirty="0">
                <a:effectLst/>
              </a:rPr>
              <a:t> of </a:t>
            </a:r>
            <a:r>
              <a:rPr lang="es-ES" sz="1800" dirty="0" err="1">
                <a:effectLst/>
              </a:rPr>
              <a:t>the</a:t>
            </a:r>
            <a:r>
              <a:rPr lang="es-ES" sz="1800" dirty="0">
                <a:effectLst/>
              </a:rPr>
              <a:t> </a:t>
            </a:r>
            <a:r>
              <a:rPr lang="es-ES" sz="1800" dirty="0" err="1">
                <a:effectLst/>
              </a:rPr>
              <a:t>SevillaDotNet</a:t>
            </a:r>
            <a:r>
              <a:rPr lang="es-ES" sz="1800" dirty="0">
                <a:effectLst/>
              </a:rPr>
              <a:t> and SVQXDG </a:t>
            </a:r>
            <a:r>
              <a:rPr lang="es-ES" sz="1800" dirty="0" err="1">
                <a:effectLst/>
              </a:rPr>
              <a:t>groups</a:t>
            </a:r>
            <a:r>
              <a:rPr lang="es-ES" sz="1800" dirty="0">
                <a:effectLst/>
              </a:rPr>
              <a:t> in </a:t>
            </a:r>
            <a:r>
              <a:rPr lang="es-ES" sz="1800" dirty="0" err="1">
                <a:effectLst/>
              </a:rPr>
              <a:t>Seville</a:t>
            </a:r>
            <a:r>
              <a:rPr lang="es-ES" sz="1800" dirty="0">
                <a:effectLst/>
              </a:rPr>
              <a:t>. </a:t>
            </a:r>
            <a:r>
              <a:rPr lang="es-ES" sz="1800" dirty="0" err="1">
                <a:effectLst/>
              </a:rPr>
              <a:t>You</a:t>
            </a:r>
            <a:r>
              <a:rPr lang="es-ES" sz="1800" dirty="0">
                <a:effectLst/>
              </a:rPr>
              <a:t> can </a:t>
            </a:r>
            <a:r>
              <a:rPr lang="es-ES" sz="1800" dirty="0" err="1">
                <a:effectLst/>
              </a:rPr>
              <a:t>contact</a:t>
            </a:r>
            <a:r>
              <a:rPr lang="es-ES" sz="1800" dirty="0">
                <a:effectLst/>
              </a:rPr>
              <a:t> me: </a:t>
            </a:r>
          </a:p>
          <a:p>
            <a:pPr defTabSz="457200"/>
            <a:endParaRPr lang="es-ES" sz="1800" dirty="0">
              <a:effectLst/>
            </a:endParaRP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1800" dirty="0"/>
              <a:t>@</a:t>
            </a:r>
            <a:r>
              <a:rPr lang="en-US" sz="1800" dirty="0" err="1"/>
              <a:t>jsuarezruiz</a:t>
            </a:r>
            <a:endParaRPr lang="en-US" sz="1800" dirty="0"/>
          </a:p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1800" dirty="0">
                <a:hlinkClick r:id="rId2"/>
              </a:rPr>
              <a:t>javiersuarezruiz@hotmail.com</a:t>
            </a:r>
            <a:endParaRPr lang="en-US" sz="1800" dirty="0"/>
          </a:p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1800" dirty="0">
                <a:hlinkClick r:id="rId3"/>
              </a:rPr>
              <a:t>https://javiersuarezruiz.wordpress.com</a:t>
            </a:r>
            <a:endParaRPr lang="en-US" sz="1800" dirty="0"/>
          </a:p>
        </p:txBody>
      </p:sp>
      <p:pic>
        <p:nvPicPr>
          <p:cNvPr id="11" name="Marcador de posición de imagen 10" descr="Imagen que contiene persona, hombre, edificio, exterior&#10;&#10;Descripción generada automáticamente">
            <a:extLst>
              <a:ext uri="{FF2B5EF4-FFF2-40B4-BE49-F238E27FC236}">
                <a16:creationId xmlns:a16="http://schemas.microsoft.com/office/drawing/2014/main" id="{7A51AB59-3C3F-8246-95F4-58501895FF6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1" r="5279" b="-1"/>
          <a:stretch/>
        </p:blipFill>
        <p:spPr>
          <a:xfrm>
            <a:off x="5878863" y="5"/>
            <a:ext cx="6312739" cy="6857992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392742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4C5E-5A98-4D6A-B4C7-B13C9818D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621"/>
            <a:ext cx="11018520" cy="543108"/>
          </a:xfrm>
        </p:spPr>
        <p:txBody>
          <a:bodyPr/>
          <a:lstStyle>
            <a:defPPr>
              <a:defRPr lang="en-US"/>
            </a:defPPr>
            <a:lvl1pPr marL="0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27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654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8981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309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636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7963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290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618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529" dirty="0" err="1"/>
              <a:t>TabView</a:t>
            </a:r>
            <a:endParaRPr lang="en-US" sz="3529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857319-F444-499B-B838-FC326E30C279}"/>
              </a:ext>
            </a:extLst>
          </p:cNvPr>
          <p:cNvSpPr txBox="1"/>
          <p:nvPr/>
        </p:nvSpPr>
        <p:spPr>
          <a:xfrm>
            <a:off x="589045" y="1258649"/>
            <a:ext cx="11584000" cy="53083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27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654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8981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309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636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7963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290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618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281"/>
            <a:r>
              <a:rPr lang="en-US" sz="15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1500" dirty="0" err="1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xct:</a:t>
            </a:r>
            <a:r>
              <a:rPr lang="en-US" sz="1500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TabView</a:t>
            </a:r>
            <a:r>
              <a:rPr lang="en-US" sz="15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</a:p>
          <a:p>
            <a:pPr marL="457140" lvl="1" defTabSz="914281"/>
            <a:r>
              <a:rPr lang="en-US" sz="1500" dirty="0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Style</a:t>
            </a:r>
            <a:r>
              <a:rPr lang="en-US" sz="15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StaticResource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CustomTabStyle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r>
              <a:rPr lang="en-US" sz="15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sz="15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457140" lvl="1" defTabSz="914281"/>
            <a:r>
              <a:rPr lang="en-US" sz="15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1500" dirty="0" err="1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xct:</a:t>
            </a:r>
            <a:r>
              <a:rPr lang="en-US" sz="1500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TabViewItem</a:t>
            </a:r>
            <a:endParaRPr lang="en-US" sz="15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914281" lvl="2" defTabSz="914281"/>
            <a:r>
              <a:rPr lang="en-US" sz="1500" dirty="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ControlTemplate</a:t>
            </a:r>
            <a:r>
              <a:rPr lang="en-US" sz="15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StaticResource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FabTabItemTemplate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endParaRPr lang="en-US" sz="15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914281" lvl="2" defTabSz="914281"/>
            <a:r>
              <a:rPr lang="en-US" sz="1500" dirty="0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Style</a:t>
            </a:r>
            <a:r>
              <a:rPr lang="en-US" sz="15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StaticResource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TabItemStyle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endParaRPr lang="en-US" sz="15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914281" lvl="2" defTabSz="914281"/>
            <a:r>
              <a:rPr lang="en-US" sz="1500" dirty="0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Icon</a:t>
            </a:r>
            <a:r>
              <a:rPr lang="en-US" sz="15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StaticResource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PlusIcon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r>
              <a:rPr lang="en-US" sz="15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</a:p>
          <a:p>
            <a:pPr marL="914281" lvl="2" defTabSz="914281"/>
            <a:r>
              <a:rPr lang="en-US" sz="1500" dirty="0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Command</a:t>
            </a:r>
            <a:r>
              <a:rPr lang="en-US" sz="15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"{Binding 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AddCommand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r>
              <a:rPr lang="en-US" sz="15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/&gt;</a:t>
            </a:r>
            <a:endParaRPr lang="en-US" sz="15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457140" lvl="1" defTabSz="914281"/>
            <a:r>
              <a:rPr lang="en-US" sz="15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1500" dirty="0" err="1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xct:</a:t>
            </a:r>
            <a:r>
              <a:rPr lang="en-US" sz="1500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TabViewItem</a:t>
            </a:r>
            <a:endParaRPr lang="en-US" sz="15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914281" lvl="2" defTabSz="914281"/>
            <a:r>
              <a:rPr lang="en-US" sz="1500" dirty="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ControlTemplate</a:t>
            </a:r>
            <a:r>
              <a:rPr lang="en-US" sz="15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StaticResource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TabItemTemplate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endParaRPr lang="en-US" sz="15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914281" lvl="2" defTabSz="914281"/>
            <a:r>
              <a:rPr lang="en-US" sz="1500" dirty="0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Style</a:t>
            </a:r>
            <a:r>
              <a:rPr lang="en-US" sz="15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StaticResource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TabItemStyle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endParaRPr lang="en-US" sz="15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914281" lvl="2" defTabSz="914281"/>
            <a:r>
              <a:rPr lang="en-US" sz="1500" dirty="0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Icon</a:t>
            </a:r>
            <a:r>
              <a:rPr lang="en-US" sz="15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StaticResource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ClockIcon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r>
              <a:rPr lang="en-US" sz="15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</a:p>
          <a:p>
            <a:pPr marL="914281" lvl="2" defTabSz="914281"/>
            <a:r>
              <a:rPr lang="en-US" sz="1500" dirty="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ContentTemplate</a:t>
            </a:r>
            <a:r>
              <a:rPr lang="en-US" sz="15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DataTemplate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ClockView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r>
              <a:rPr lang="en-US" sz="15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/&gt;</a:t>
            </a:r>
            <a:endParaRPr lang="en-US" sz="15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457140" lvl="1" defTabSz="914281"/>
            <a:r>
              <a:rPr lang="en-US" sz="15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1500" dirty="0" err="1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xct:</a:t>
            </a:r>
            <a:r>
              <a:rPr lang="en-US" sz="1500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TabViewItem</a:t>
            </a:r>
            <a:endParaRPr lang="en-US" sz="15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914281" lvl="2" defTabSz="914281"/>
            <a:r>
              <a:rPr lang="en-US" sz="1500" dirty="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ControlTemplate</a:t>
            </a:r>
            <a:r>
              <a:rPr lang="en-US" sz="15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StaticResource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TabItemTemplate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endParaRPr lang="en-US" sz="15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914281" lvl="2" defTabSz="914281"/>
            <a:r>
              <a:rPr lang="en-US" sz="1500" dirty="0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Style</a:t>
            </a:r>
            <a:r>
              <a:rPr lang="en-US" sz="15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StaticResource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TabItemStyle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endParaRPr lang="en-US" sz="15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914281" lvl="2" defTabSz="914281"/>
            <a:r>
              <a:rPr lang="en-US" sz="1500" dirty="0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Icon</a:t>
            </a:r>
            <a:r>
              <a:rPr lang="en-US" sz="15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StaticResource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AlertIcon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r>
              <a:rPr lang="en-US" sz="15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</a:p>
          <a:p>
            <a:pPr marL="914281" lvl="2" defTabSz="914281"/>
            <a:r>
              <a:rPr lang="en-US" sz="1500" dirty="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ContentTemplate</a:t>
            </a:r>
            <a:r>
              <a:rPr lang="en-US" sz="15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DataTemplate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AlertView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r>
              <a:rPr lang="en-US" sz="15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/&gt;</a:t>
            </a:r>
            <a:endParaRPr lang="en-US" sz="15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457140" lvl="1" defTabSz="914281"/>
            <a:r>
              <a:rPr lang="en-US" sz="15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1500" dirty="0" err="1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xct:</a:t>
            </a:r>
            <a:r>
              <a:rPr lang="en-US" sz="1500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TabViewItem</a:t>
            </a:r>
            <a:endParaRPr lang="en-US" sz="15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914281" lvl="2" defTabSz="914281"/>
            <a:r>
              <a:rPr lang="en-US" sz="1500" dirty="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ControlTemplate</a:t>
            </a:r>
            <a:r>
              <a:rPr lang="en-US" sz="15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StaticResource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TabItemTemplate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endParaRPr lang="en-US" sz="15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914281" lvl="2" defTabSz="914281"/>
            <a:r>
              <a:rPr lang="en-US" sz="1500" dirty="0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Style</a:t>
            </a:r>
            <a:r>
              <a:rPr lang="en-US" sz="15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StaticResource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TabItemStyle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endParaRPr lang="en-US" sz="15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914281" lvl="2" defTabSz="914281"/>
            <a:r>
              <a:rPr lang="en-US" sz="1500" dirty="0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Icon</a:t>
            </a:r>
            <a:r>
              <a:rPr lang="en-US" sz="15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StaticResource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SettingsIcon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r>
              <a:rPr lang="en-US" sz="15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</a:p>
          <a:p>
            <a:pPr marL="914281" lvl="2" defTabSz="914281"/>
            <a:r>
              <a:rPr lang="en-US" sz="1500" dirty="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ContentTemplate</a:t>
            </a:r>
            <a:r>
              <a:rPr lang="en-US" sz="15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DataTemplate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15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SettingsView</a:t>
            </a:r>
            <a:r>
              <a:rPr lang="en-US" sz="15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r>
              <a:rPr lang="en-US" sz="15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/&gt;</a:t>
            </a:r>
            <a:endParaRPr lang="en-US" sz="15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281"/>
            <a:r>
              <a:rPr lang="en-US" sz="15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&lt;/</a:t>
            </a:r>
            <a:r>
              <a:rPr lang="en-US" sz="1500" dirty="0" err="1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xct:</a:t>
            </a:r>
            <a:r>
              <a:rPr lang="en-US" sz="1500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TabView</a:t>
            </a:r>
            <a:r>
              <a:rPr lang="en-US" sz="15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sz="15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1026" name="Picture 2" descr="home">
            <a:extLst>
              <a:ext uri="{FF2B5EF4-FFF2-40B4-BE49-F238E27FC236}">
                <a16:creationId xmlns:a16="http://schemas.microsoft.com/office/drawing/2014/main" id="{E5BA0D29-C4AC-41E8-A618-EBCB4AA02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5674" y="-1"/>
            <a:ext cx="36306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5779177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48136-CD00-2640-BCC8-D21180F9D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1" y="439367"/>
            <a:ext cx="11655840" cy="899537"/>
          </a:xfrm>
        </p:spPr>
        <p:txBody>
          <a:bodyPr/>
          <a:lstStyle/>
          <a:p>
            <a:r>
              <a:rPr lang="en-US" dirty="0" err="1">
                <a:solidFill>
                  <a:schemeClr val="tx1">
                    <a:lumMod val="50000"/>
                  </a:schemeClr>
                </a:solidFill>
              </a:rPr>
              <a:t>Xamarin.Forms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 5.0.x</a:t>
            </a:r>
            <a:br>
              <a:rPr lang="en-US" dirty="0">
                <a:solidFill>
                  <a:schemeClr val="tx1">
                    <a:lumMod val="50000"/>
                  </a:schemeClr>
                </a:solidFill>
              </a:rPr>
            </a:br>
            <a:endParaRPr lang="en-US" dirty="0">
              <a:solidFill>
                <a:schemeClr val="tx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BE6CCF-860D-A54B-95C6-E5EB4890E8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41" y="1621889"/>
            <a:ext cx="6139904" cy="2187907"/>
          </a:xfrm>
        </p:spPr>
        <p:txBody>
          <a:bodyPr/>
          <a:lstStyle/>
          <a:p>
            <a:pPr marL="560241" indent="-56024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Stability</a:t>
            </a:r>
          </a:p>
          <a:p>
            <a:pPr marL="784338" lvl="1" indent="-56024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Issue resolution</a:t>
            </a:r>
          </a:p>
          <a:p>
            <a:pPr marL="560241" indent="-56024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Performance</a:t>
            </a:r>
          </a:p>
          <a:p>
            <a:pPr marL="784338" lvl="1" indent="-56024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Memory leaks, 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</a:rPr>
              <a:t>etc</a:t>
            </a:r>
            <a:endParaRPr 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5" name="Imagen 4" descr="Interfaz de usuario gráfica, 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866E3A60-76CE-6D4B-A1B1-C6E81CB791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1145" y="1621889"/>
            <a:ext cx="3556000" cy="143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83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5DB66-6441-4EC4-9E94-43033C2E1B2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09255" y="2862810"/>
            <a:ext cx="9167503" cy="113238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058" dirty="0">
                <a:solidFill>
                  <a:schemeClr val="bg1"/>
                </a:solidFill>
                <a:latin typeface="Segoe UI Semibold"/>
                <a:cs typeface="Segoe UI Semibold"/>
              </a:rPr>
              <a:t>Questions?</a:t>
            </a:r>
            <a:endParaRPr lang="en-US" sz="7007" dirty="0">
              <a:solidFill>
                <a:schemeClr val="bg1"/>
              </a:solidFill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24703937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5DB66-6441-4EC4-9E94-43033C2E1B2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01163" y="2889362"/>
            <a:ext cx="9167503" cy="2172120"/>
          </a:xfrm>
        </p:spPr>
        <p:txBody>
          <a:bodyPr>
            <a:normAutofit/>
          </a:bodyPr>
          <a:lstStyle/>
          <a:p>
            <a:r>
              <a:rPr lang="en-US" sz="7058" dirty="0" err="1">
                <a:latin typeface="Segoe UI Semibold"/>
                <a:cs typeface="Segoe UI Semibold"/>
              </a:rPr>
              <a:t>Xamarin.Forms</a:t>
            </a:r>
            <a:r>
              <a:rPr lang="en-US" sz="7058" dirty="0">
                <a:latin typeface="Segoe UI Semibold"/>
                <a:cs typeface="Segoe UI Semibold"/>
              </a:rPr>
              <a:t> 5</a:t>
            </a:r>
            <a:endParaRPr lang="en-US" sz="7007" dirty="0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68353350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tibilog.files.wordpress.com/2012/11/hands-up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5855" y="2836357"/>
            <a:ext cx="7020291" cy="4021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768382" y="1400251"/>
            <a:ext cx="10971244" cy="1193631"/>
          </a:xfrm>
          <a:prstGeom prst="rect">
            <a:avLst/>
          </a:prstGeom>
        </p:spPr>
        <p:txBody>
          <a:bodyPr vert="horz" lIns="121903" tIns="60952" rIns="121903" bIns="60952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b="0" i="0" kern="1200">
                <a:solidFill>
                  <a:schemeClr val="tx1"/>
                </a:solidFill>
                <a:latin typeface="Neo Sans Std Medium"/>
                <a:ea typeface="+mj-ea"/>
                <a:cs typeface="Neo Sans Std Medium"/>
              </a:defRPr>
            </a:lvl1pPr>
          </a:lstStyle>
          <a:p>
            <a:pPr algn="ctr"/>
            <a:r>
              <a:rPr lang="es-ES_tradnl" sz="7842" spc="-400" dirty="0">
                <a:solidFill>
                  <a:schemeClr val="accent2">
                    <a:lumMod val="75000"/>
                  </a:schemeClr>
                </a:solidFill>
              </a:rPr>
              <a:t>Do </a:t>
            </a:r>
            <a:r>
              <a:rPr lang="es-ES_tradnl" sz="7842" spc="-400" dirty="0" err="1">
                <a:solidFill>
                  <a:schemeClr val="accent2">
                    <a:lumMod val="75000"/>
                  </a:schemeClr>
                </a:solidFill>
              </a:rPr>
              <a:t>not</a:t>
            </a:r>
            <a:r>
              <a:rPr lang="es-ES_tradnl" sz="7842" spc="-4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s-ES_tradnl" sz="7842" spc="-400" dirty="0" err="1">
                <a:solidFill>
                  <a:schemeClr val="accent2">
                    <a:lumMod val="75000"/>
                  </a:schemeClr>
                </a:solidFill>
              </a:rPr>
              <a:t>hesitate</a:t>
            </a:r>
            <a:r>
              <a:rPr lang="es-ES_tradnl" sz="7842" spc="-400" dirty="0">
                <a:solidFill>
                  <a:schemeClr val="accent2">
                    <a:lumMod val="75000"/>
                  </a:schemeClr>
                </a:solidFill>
              </a:rPr>
              <a:t> to </a:t>
            </a:r>
            <a:r>
              <a:rPr lang="es-ES_tradnl" sz="7842" spc="-400" dirty="0" err="1">
                <a:solidFill>
                  <a:schemeClr val="accent2">
                    <a:lumMod val="75000"/>
                  </a:schemeClr>
                </a:solidFill>
              </a:rPr>
              <a:t>ask</a:t>
            </a:r>
            <a:r>
              <a:rPr lang="es-ES_tradnl" sz="7842" spc="-400" dirty="0">
                <a:solidFill>
                  <a:schemeClr val="accent2">
                    <a:lumMod val="75000"/>
                  </a:schemeClr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1208859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48136-CD00-2640-BCC8-D21180F9D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1" y="2979232"/>
            <a:ext cx="11655840" cy="89953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Why did you do </a:t>
            </a:r>
            <a:r>
              <a:rPr lang="en-US" dirty="0">
                <a:solidFill>
                  <a:schemeClr val="accent2"/>
                </a:solidFill>
              </a:rPr>
              <a:t>this</a:t>
            </a:r>
            <a:r>
              <a:rPr lang="en-US" dirty="0">
                <a:solidFill>
                  <a:schemeClr val="bg1"/>
                </a:solidFill>
              </a:rPr>
              <a:t> instead of </a:t>
            </a:r>
            <a:r>
              <a:rPr lang="en-US" dirty="0">
                <a:solidFill>
                  <a:schemeClr val="accent4"/>
                </a:solidFill>
              </a:rPr>
              <a:t>that</a:t>
            </a:r>
            <a:r>
              <a:rPr lang="en-US" dirty="0">
                <a:solidFill>
                  <a:schemeClr val="bg1"/>
                </a:solidFill>
              </a:rPr>
              <a:t>?</a:t>
            </a:r>
            <a:endParaRPr lang="en-US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68433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48136-CD00-2640-BCC8-D21180F9D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1" y="439367"/>
            <a:ext cx="11655840" cy="89953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🤦‍♀️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Feedback Themes 🤦‍♂️</a:t>
            </a:r>
            <a:br>
              <a:rPr lang="en-US" dirty="0">
                <a:solidFill>
                  <a:schemeClr val="tx1">
                    <a:lumMod val="50000"/>
                  </a:schemeClr>
                </a:solidFill>
              </a:rPr>
            </a:br>
            <a:endParaRPr lang="en-US" dirty="0">
              <a:solidFill>
                <a:schemeClr val="tx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BE6CCF-860D-A54B-95C6-E5EB4890E8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41" y="1621889"/>
            <a:ext cx="6139904" cy="4191660"/>
          </a:xfrm>
        </p:spPr>
        <p:txBody>
          <a:bodyPr/>
          <a:lstStyle/>
          <a:p>
            <a:pPr marL="560241" indent="-56024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Stability</a:t>
            </a:r>
          </a:p>
          <a:p>
            <a:pPr marL="784338" lvl="1" indent="-56024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Feature completeness</a:t>
            </a:r>
          </a:p>
          <a:p>
            <a:pPr marL="784338" lvl="1" indent="-56024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Issue resolution</a:t>
            </a:r>
          </a:p>
          <a:p>
            <a:pPr marL="784338" lvl="1" indent="-56024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Remove experimental flags</a:t>
            </a:r>
          </a:p>
          <a:p>
            <a:pPr marL="560241" indent="-56024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Design</a:t>
            </a:r>
          </a:p>
          <a:p>
            <a:pPr marL="784338" lvl="1" indent="-56024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Gradients, shapes, templates</a:t>
            </a:r>
          </a:p>
          <a:p>
            <a:pPr marL="560241" indent="-56024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Productivity</a:t>
            </a:r>
          </a:p>
          <a:p>
            <a:pPr marL="784338" lvl="1" indent="-56024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Less platform code needed</a:t>
            </a:r>
          </a:p>
        </p:txBody>
      </p:sp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960E850C-9166-6E47-AC56-F17FA4F91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9804" y="53871"/>
            <a:ext cx="2497011" cy="4135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ontroller or touch - your choice">
            <a:extLst>
              <a:ext uri="{FF2B5EF4-FFF2-40B4-BE49-F238E27FC236}">
                <a16:creationId xmlns:a16="http://schemas.microsoft.com/office/drawing/2014/main" id="{C262E0E4-464B-A744-BDD1-A6101E1466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9906" y="4077393"/>
            <a:ext cx="5170597" cy="265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A719083B-0EE8-FC4B-A3A7-D4850C960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2636" y="289956"/>
            <a:ext cx="1625200" cy="3518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3615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BE1B4-C752-4243-865E-8B40574E156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59581" y="457622"/>
            <a:ext cx="11331555" cy="553959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Last Year+ in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Xamarin.Forms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9E026-2CBF-4967-94DD-BD176B3BD612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859581" y="1189357"/>
            <a:ext cx="11331555" cy="5794843"/>
          </a:xfrm>
        </p:spPr>
        <p:txBody>
          <a:bodyPr numCol="2"/>
          <a:lstStyle/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Accessibility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BindableLayout</a:t>
            </a:r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EmptyView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Brushes (Solid &amp; Gradient)</a:t>
            </a: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C# UI Extensions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CarouselView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Character Spacing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CheckBox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Drag and drop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EmbeddedFonts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Expander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FontImageSource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GIF Animations</a:t>
            </a: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HTML Label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IndicatorView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Maps+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MediaElement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Modal Prompts</a:t>
            </a: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Multi-Binding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RadioButton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RefreshView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RelativeSource</a:t>
            </a:r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 Binding</a:t>
            </a: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Shapes, Paths, Clipping</a:t>
            </a: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Shell Modals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SourceLink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SwipeView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VisualStateManager</a:t>
            </a:r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 Target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WKWebView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/>
              <a:t>+ Much More!</a:t>
            </a:r>
          </a:p>
        </p:txBody>
      </p:sp>
    </p:spTree>
    <p:extLst>
      <p:ext uri="{BB962C8B-B14F-4D97-AF65-F5344CB8AC3E}">
        <p14:creationId xmlns:p14="http://schemas.microsoft.com/office/powerpoint/2010/main" val="295897279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BE1B4-C752-4243-865E-8B40574E156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59581" y="457622"/>
            <a:ext cx="11331555" cy="553959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“Experimental” in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Xamarin.Forms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9E026-2CBF-4967-94DD-BD176B3BD612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859581" y="1189357"/>
            <a:ext cx="11331555" cy="5794843"/>
          </a:xfrm>
        </p:spPr>
        <p:txBody>
          <a:bodyPr numCol="2"/>
          <a:lstStyle/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Accessibility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BindableLayout</a:t>
            </a:r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EmptyView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>
                <a:solidFill>
                  <a:srgbClr val="00B0F0"/>
                </a:solidFill>
              </a:rPr>
              <a:t>Brushes (Solid &amp; Gradient)</a:t>
            </a:r>
          </a:p>
          <a:p>
            <a:r>
              <a:rPr lang="en-US" sz="2353" dirty="0">
                <a:solidFill>
                  <a:srgbClr val="00B0F0"/>
                </a:solidFill>
              </a:rPr>
              <a:t>C# UI Extensions</a:t>
            </a:r>
          </a:p>
          <a:p>
            <a:r>
              <a:rPr lang="en-US" sz="2353" dirty="0" err="1">
                <a:solidFill>
                  <a:srgbClr val="00B0F0"/>
                </a:solidFill>
              </a:rPr>
              <a:t>CarouselView</a:t>
            </a:r>
            <a:endParaRPr lang="en-US" sz="2353" dirty="0">
              <a:solidFill>
                <a:srgbClr val="00B0F0"/>
              </a:solidFill>
            </a:endParaRP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Character Spacing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CheckBox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>
                <a:solidFill>
                  <a:srgbClr val="00B0F0"/>
                </a:solidFill>
              </a:rPr>
              <a:t>Drag and drop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EmbeddedFonts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>
                <a:solidFill>
                  <a:srgbClr val="00B0F0"/>
                </a:solidFill>
              </a:rPr>
              <a:t>Expander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FontImageSource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GIF Animations</a:t>
            </a: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HTML Label</a:t>
            </a:r>
          </a:p>
          <a:p>
            <a:r>
              <a:rPr lang="en-US" sz="2353" dirty="0" err="1">
                <a:solidFill>
                  <a:srgbClr val="00B0F0"/>
                </a:solidFill>
              </a:rPr>
              <a:t>IndicatorView</a:t>
            </a:r>
            <a:endParaRPr lang="en-US" sz="2353" dirty="0">
              <a:solidFill>
                <a:srgbClr val="00B0F0"/>
              </a:solidFill>
            </a:endParaRP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Maps+</a:t>
            </a:r>
          </a:p>
          <a:p>
            <a:r>
              <a:rPr lang="en-US" sz="2353" dirty="0" err="1">
                <a:solidFill>
                  <a:srgbClr val="00B0F0"/>
                </a:solidFill>
              </a:rPr>
              <a:t>MediaElement</a:t>
            </a:r>
            <a:endParaRPr lang="en-US" sz="2353" dirty="0">
              <a:solidFill>
                <a:srgbClr val="00B0F0"/>
              </a:solidFill>
            </a:endParaRP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Modal Prompts</a:t>
            </a: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Multi-Binding</a:t>
            </a:r>
          </a:p>
          <a:p>
            <a:r>
              <a:rPr lang="en-US" sz="2353" dirty="0" err="1">
                <a:solidFill>
                  <a:srgbClr val="00B0F0"/>
                </a:solidFill>
              </a:rPr>
              <a:t>RadioButton</a:t>
            </a:r>
            <a:endParaRPr lang="en-US" sz="2353" dirty="0">
              <a:solidFill>
                <a:srgbClr val="00B0F0"/>
              </a:solidFill>
            </a:endParaRP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RefreshView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RelativeSource</a:t>
            </a:r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 Binding</a:t>
            </a:r>
          </a:p>
          <a:p>
            <a:r>
              <a:rPr lang="en-US" sz="2353" dirty="0">
                <a:solidFill>
                  <a:srgbClr val="00B0F0"/>
                </a:solidFill>
              </a:rPr>
              <a:t>Shapes, Paths, Clipping</a:t>
            </a: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Shell Modals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SourceLink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 err="1">
                <a:solidFill>
                  <a:srgbClr val="00B0F0"/>
                </a:solidFill>
              </a:rPr>
              <a:t>SwipeView</a:t>
            </a:r>
            <a:endParaRPr lang="en-US" sz="2353" dirty="0">
              <a:solidFill>
                <a:srgbClr val="00B0F0"/>
              </a:solidFill>
            </a:endParaRP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VisualStateManager</a:t>
            </a:r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 Target</a:t>
            </a:r>
          </a:p>
          <a:p>
            <a:r>
              <a:rPr lang="en-US" sz="2353" dirty="0" err="1">
                <a:solidFill>
                  <a:schemeClr val="bg1">
                    <a:lumMod val="50000"/>
                  </a:schemeClr>
                </a:solidFill>
              </a:rPr>
              <a:t>WKWebView</a:t>
            </a:r>
            <a:endParaRPr lang="en-US" sz="2353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353" dirty="0">
                <a:solidFill>
                  <a:schemeClr val="bg1">
                    <a:lumMod val="50000"/>
                  </a:schemeClr>
                </a:solidFill>
              </a:rPr>
              <a:t>+ Much More!</a:t>
            </a:r>
          </a:p>
        </p:txBody>
      </p:sp>
    </p:spTree>
    <p:extLst>
      <p:ext uri="{BB962C8B-B14F-4D97-AF65-F5344CB8AC3E}">
        <p14:creationId xmlns:p14="http://schemas.microsoft.com/office/powerpoint/2010/main" val="419813085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4C5E-5A98-4D6A-B4C7-B13C9818D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621"/>
            <a:ext cx="11018520" cy="543108"/>
          </a:xfrm>
        </p:spPr>
        <p:txBody>
          <a:bodyPr/>
          <a:lstStyle>
            <a:defPPr>
              <a:defRPr lang="en-US"/>
            </a:defPPr>
            <a:lvl1pPr marL="0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27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654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8981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309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636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7963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290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618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529" dirty="0"/>
              <a:t>Brushes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857319-F444-499B-B838-FC326E30C279}"/>
              </a:ext>
            </a:extLst>
          </p:cNvPr>
          <p:cNvSpPr txBox="1"/>
          <p:nvPr/>
        </p:nvSpPr>
        <p:spPr>
          <a:xfrm>
            <a:off x="589045" y="1258649"/>
            <a:ext cx="11584000" cy="59093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27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654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8981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309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636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7963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290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618" algn="l" defTabSz="93265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281"/>
            <a:r>
              <a:rPr lang="en-US" sz="20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LinearGradientBrush</a:t>
            </a:r>
            <a: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</a:p>
          <a:p>
            <a:pPr marL="457140" lvl="1" defTabSz="914281"/>
            <a:r>
              <a:rPr lang="en-US" sz="2000" dirty="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x:Key</a:t>
            </a:r>
            <a: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20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</a:t>
            </a:r>
            <a:r>
              <a:rPr lang="en-US" sz="20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HorizontalLinearGradient</a:t>
            </a:r>
            <a:r>
              <a:rPr lang="en-US" sz="20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</a:t>
            </a:r>
            <a:endParaRPr lang="en-US" sz="20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457140" lvl="1" defTabSz="914281"/>
            <a:r>
              <a:rPr lang="en-US" sz="2000" dirty="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StartPoint</a:t>
            </a:r>
            <a: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20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"0, 0"</a:t>
            </a:r>
            <a:endParaRPr lang="en-US" sz="20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457140" lvl="1" defTabSz="914281"/>
            <a:r>
              <a:rPr lang="en-US" sz="2000" dirty="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EndPoint</a:t>
            </a:r>
            <a: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20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"1, 0"</a:t>
            </a:r>
            <a:r>
              <a:rPr lang="en-US" sz="20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sz="20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457140" lvl="1" defTabSz="914281"/>
            <a:r>
              <a:rPr lang="en-US" sz="20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LinearGradientBrush.GradientStops</a:t>
            </a:r>
            <a:r>
              <a:rPr lang="en-US" sz="20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sz="20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914281" lvl="2" defTabSz="914281"/>
            <a:r>
              <a:rPr lang="en-US" sz="20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GradientStop</a:t>
            </a:r>
            <a: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000" dirty="0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Color</a:t>
            </a:r>
            <a: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20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"#1C7EFF"</a:t>
            </a:r>
            <a: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000" dirty="0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Offset</a:t>
            </a:r>
            <a: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20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"0.1"</a:t>
            </a:r>
            <a: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0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/&gt;</a:t>
            </a:r>
            <a:endParaRPr lang="en-US" sz="20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914281" lvl="2" defTabSz="914281"/>
            <a:r>
              <a:rPr lang="en-US" sz="20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GradientStop</a:t>
            </a:r>
            <a: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000" dirty="0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Color</a:t>
            </a:r>
            <a: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20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"#3771F7"</a:t>
            </a:r>
            <a: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000" dirty="0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Offset</a:t>
            </a:r>
            <a: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20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"0.6"</a:t>
            </a:r>
            <a: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0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/&gt;</a:t>
            </a:r>
            <a:endParaRPr lang="en-US" sz="20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914281" lvl="2" defTabSz="914281"/>
            <a:r>
              <a:rPr lang="en-US" sz="20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GradientStop</a:t>
            </a:r>
            <a: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000" dirty="0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Color</a:t>
            </a:r>
            <a: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20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"#3877F6"</a:t>
            </a:r>
            <a: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000" dirty="0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Offset</a:t>
            </a:r>
            <a: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20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"1.0"</a:t>
            </a:r>
            <a: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0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/&gt;</a:t>
            </a:r>
            <a:endParaRPr lang="en-US" sz="20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457140" lvl="1" defTabSz="914281"/>
            <a:r>
              <a:rPr lang="en-US" sz="20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&lt;/</a:t>
            </a:r>
            <a:r>
              <a:rPr lang="en-US" sz="2000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LinearGradientBrush.GradientStops</a:t>
            </a:r>
            <a:r>
              <a:rPr lang="en-US" sz="20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sz="20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281"/>
            <a:r>
              <a:rPr lang="en-US" sz="20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&lt;/</a:t>
            </a:r>
            <a:r>
              <a:rPr lang="en-US" sz="2000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LinearGradientBrush</a:t>
            </a:r>
            <a:r>
              <a:rPr lang="en-US" sz="20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sz="20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281"/>
            <a:b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</a:br>
            <a:b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</a:br>
            <a:r>
              <a:rPr lang="en-US" sz="20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</a:t>
            </a:r>
            <a:r>
              <a:rPr lang="en-US" sz="2000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NavigationPage</a:t>
            </a:r>
            <a:endParaRPr lang="en-US" sz="20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457140" lvl="1" defTabSz="914281"/>
            <a:r>
              <a:rPr lang="en-US" sz="2000" dirty="0" err="1">
                <a:solidFill>
                  <a:srgbClr val="9CDCFE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BarBackground</a:t>
            </a:r>
            <a: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=</a:t>
            </a:r>
            <a:r>
              <a:rPr lang="en-US" sz="20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"{</a:t>
            </a:r>
            <a:r>
              <a:rPr lang="en-US" sz="20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StaticResource</a:t>
            </a:r>
            <a:r>
              <a:rPr lang="en-US" sz="20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000" dirty="0" err="1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HorizontalLinearGradient</a:t>
            </a:r>
            <a:r>
              <a:rPr lang="en-US" sz="2000" dirty="0">
                <a:solidFill>
                  <a:srgbClr val="CE917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}"</a:t>
            </a:r>
            <a:r>
              <a:rPr lang="en-US" sz="20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endParaRPr lang="en-US" sz="2000" dirty="0">
              <a:solidFill>
                <a:srgbClr val="D4D4D4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defTabSz="914281"/>
            <a:b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</a:br>
            <a:r>
              <a:rPr lang="en-US" sz="20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&lt;/</a:t>
            </a:r>
            <a:r>
              <a:rPr lang="en-US" sz="2000" dirty="0" err="1">
                <a:solidFill>
                  <a:srgbClr val="569CD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NavigationPage</a:t>
            </a:r>
            <a:r>
              <a:rPr lang="en-US" sz="2000" dirty="0">
                <a:solidFill>
                  <a:srgbClr val="80808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&gt;</a:t>
            </a:r>
            <a:r>
              <a:rPr lang="en-US" sz="2000" dirty="0">
                <a:solidFill>
                  <a:srgbClr val="D4D4D4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7A6D830-CB43-1E43-829E-ED64EF407F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3012" y="527462"/>
            <a:ext cx="3009473" cy="5803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5863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XamarinTempla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E3F4DD5B-E91A-4E2E-A066-DD68F9821E3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4536</TotalTime>
  <Words>2044</Words>
  <Application>Microsoft Macintosh PowerPoint</Application>
  <PresentationFormat>Panorámica</PresentationFormat>
  <Paragraphs>386</Paragraphs>
  <Slides>22</Slides>
  <Notes>11</Notes>
  <HiddenSlides>0</HiddenSlides>
  <MMClips>2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33" baseType="lpstr">
      <vt:lpstr>Arial</vt:lpstr>
      <vt:lpstr>Calibri</vt:lpstr>
      <vt:lpstr>Cascadia Code</vt:lpstr>
      <vt:lpstr>Consolas</vt:lpstr>
      <vt:lpstr>Neo Sans Std Medium</vt:lpstr>
      <vt:lpstr>Segoe UI</vt:lpstr>
      <vt:lpstr>Segoe UI Light</vt:lpstr>
      <vt:lpstr>Segoe UI Semibold</vt:lpstr>
      <vt:lpstr>Segoe UI Semilight</vt:lpstr>
      <vt:lpstr>Wingdings</vt:lpstr>
      <vt:lpstr>XamarinTemplate</vt:lpstr>
      <vt:lpstr>Presentación de PowerPoint</vt:lpstr>
      <vt:lpstr>   Javier Suárez</vt:lpstr>
      <vt:lpstr>Xamarin.Forms 5</vt:lpstr>
      <vt:lpstr>Presentación de PowerPoint</vt:lpstr>
      <vt:lpstr>Why did you do this instead of that?</vt:lpstr>
      <vt:lpstr>🤦‍♀️ Feedback Themes 🤦‍♂️ </vt:lpstr>
      <vt:lpstr>Last Year+ in Xamarin.Forms</vt:lpstr>
      <vt:lpstr>“Experimental” in Xamarin.Forms</vt:lpstr>
      <vt:lpstr>Brushes</vt:lpstr>
      <vt:lpstr>CarouselView</vt:lpstr>
      <vt:lpstr>Drag and drop</vt:lpstr>
      <vt:lpstr>RadioButton</vt:lpstr>
      <vt:lpstr>Shapes &amp; Paths</vt:lpstr>
      <vt:lpstr>SwipeView</vt:lpstr>
      <vt:lpstr>“Experimental” in Xamarin.Forms</vt:lpstr>
      <vt:lpstr>Xamarin Community Toolkit</vt:lpstr>
      <vt:lpstr>Xamarin Community Toolkit</vt:lpstr>
      <vt:lpstr>C# UI</vt:lpstr>
      <vt:lpstr>Expander</vt:lpstr>
      <vt:lpstr>TabView</vt:lpstr>
      <vt:lpstr>Xamarin.Forms 5.0.x 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Montemagno</dc:creator>
  <cp:lastModifiedBy>Javier Suárez Ruiz</cp:lastModifiedBy>
  <cp:revision>254</cp:revision>
  <dcterms:created xsi:type="dcterms:W3CDTF">2015-05-05T21:43:30Z</dcterms:created>
  <dcterms:modified xsi:type="dcterms:W3CDTF">2021-02-20T11:03:02Z</dcterms:modified>
</cp:coreProperties>
</file>

<file path=docProps/thumbnail.jpeg>
</file>